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9"/>
  </p:notesMasterIdLst>
  <p:sldIdLst>
    <p:sldId id="260" r:id="rId5"/>
    <p:sldId id="266" r:id="rId6"/>
    <p:sldId id="267" r:id="rId7"/>
    <p:sldId id="273" r:id="rId8"/>
    <p:sldId id="264" r:id="rId9"/>
    <p:sldId id="261" r:id="rId10"/>
    <p:sldId id="274" r:id="rId11"/>
    <p:sldId id="263" r:id="rId12"/>
    <p:sldId id="272" r:id="rId13"/>
    <p:sldId id="275" r:id="rId14"/>
    <p:sldId id="265" r:id="rId15"/>
    <p:sldId id="262" r:id="rId16"/>
    <p:sldId id="270" r:id="rId17"/>
    <p:sldId id="271" r:id="rId18"/>
  </p:sldIdLst>
  <p:sldSz cx="12192000" cy="6858000"/>
  <p:notesSz cx="6858000" cy="9144000"/>
  <p:embeddedFontLst>
    <p:embeddedFont>
      <p:font typeface="等线 Light" panose="02010600030101010101" pitchFamily="2" charset="-122"/>
      <p:regular r:id="rId20"/>
    </p:embeddedFont>
    <p:embeddedFont>
      <p:font typeface="Figtree" panose="020B0604020202020204" charset="0"/>
      <p:regular r:id="rId21"/>
      <p:bold r:id="rId22"/>
      <p:italic r:id="rId23"/>
      <p:boldItalic r:id="rId24"/>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1698E-53BB-4848-9789-5DD6D43D86D2}" v="1008" dt="2023-10-21T16:18:17.608"/>
    <p1510:client id="{5C876840-DAC1-087F-5770-13B7AFEB77A8}" v="222" dt="2023-10-21T14:48:52.719"/>
    <p1510:client id="{837C9678-07D6-4C99-99E9-8BEEB5337780}" v="1415" dt="2023-10-21T16:01:08.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2023-12-01</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2023-12-01</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Title, image">
    <p:bg>
      <p:bgPr>
        <a:solidFill>
          <a:srgbClr val="00006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Figtree" panose="020F0302020204030204"/>
                <a:ea typeface="+mn-ea"/>
                <a:cs typeface="+mn-cs"/>
              </a:rPr>
              <a:t>Change background image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Design &gt; Format Background.</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Format Background pane, select Picture or texture fill.</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File.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Insert Picture dialog box, choose the picture you want to use and then select Insert.</a:t>
            </a:r>
          </a:p>
        </p:txBody>
      </p:sp>
      <p:sp>
        <p:nvSpPr>
          <p:cNvPr id="11"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a:noFill/>
        </p:spPr>
      </p:pic>
      <p:sp>
        <p:nvSpPr>
          <p:cNvPr id="15" name="Text Placeholder 8"/>
          <p:cNvSpPr>
            <a:spLocks noGrp="1"/>
          </p:cNvSpPr>
          <p:nvPr>
            <p:ph type="body" sz="quarter" idx="14" hasCustomPrompt="1"/>
          </p:nvPr>
        </p:nvSpPr>
        <p:spPr>
          <a:xfrm>
            <a:off x="596322" y="3257550"/>
            <a:ext cx="7218363" cy="1818747"/>
          </a:xfrm>
        </p:spPr>
        <p:txBody>
          <a:bodyPr anchor="b"/>
          <a:lstStyle>
            <a:lvl1pPr marL="0" indent="0">
              <a:buNone/>
              <a:defRPr sz="6000" b="1">
                <a:solidFill>
                  <a:schemeClr val="bg1"/>
                </a:solidFill>
              </a:defRPr>
            </a:lvl1pPr>
          </a:lstStyle>
          <a:p>
            <a:r>
              <a:rPr lang="en-US"/>
              <a:t>Click to edit Master title style</a:t>
            </a:r>
            <a:endParaRPr lang="sv-SE"/>
          </a:p>
        </p:txBody>
      </p:sp>
      <p:pic>
        <p:nvPicPr>
          <p:cNvPr id="13"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123136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9_Title, image">
    <p:bg>
      <p:bgPr>
        <a:solidFill>
          <a:srgbClr val="00006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Figtree" panose="020F0302020204030204"/>
                <a:ea typeface="+mn-ea"/>
                <a:cs typeface="+mn-cs"/>
              </a:rPr>
              <a:t>Change background image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Design &gt; Format Background.</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Format Background pane, select Picture or texture fill.</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File.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Insert Picture dialog box, choose the picture you want to use and then select Insert.</a:t>
            </a: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2646691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5" y="1095632"/>
            <a:ext cx="8830253" cy="568412"/>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30252" cy="4530302"/>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6" y="1095632"/>
            <a:ext cx="8922616" cy="568412"/>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30252" cy="4530302"/>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5" y="1095632"/>
            <a:ext cx="8821017" cy="568412"/>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21016" cy="4530302"/>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5" y="1095632"/>
            <a:ext cx="8848725" cy="568412"/>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48725" cy="4530302"/>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2023-12-01</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2023-12-01</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2023-12-01</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8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8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2023-12-01</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a:latin typeface="+mj-lt"/>
              </a:rPr>
              <a:t>Change background image</a:t>
            </a:r>
          </a:p>
          <a:p>
            <a:pPr marL="162900" indent="-162900" algn="l">
              <a:spcAft>
                <a:spcPts val="600"/>
              </a:spcAft>
              <a:buFont typeface="+mj-lt"/>
              <a:buAutoNum type="arabicPeriod"/>
            </a:pPr>
            <a:r>
              <a:rPr lang="en-US" sz="1000" noProof="0"/>
              <a:t>Select Design &gt; Format Background.</a:t>
            </a:r>
          </a:p>
          <a:p>
            <a:pPr marL="162900" indent="-162900" algn="l">
              <a:spcAft>
                <a:spcPts val="600"/>
              </a:spcAft>
              <a:buFont typeface="+mj-lt"/>
              <a:buAutoNum type="arabicPeriod"/>
            </a:pPr>
            <a:r>
              <a:rPr lang="en-US" sz="1000" noProof="0"/>
              <a:t>In the Format Background pane, select Picture or texture fill.</a:t>
            </a:r>
          </a:p>
          <a:p>
            <a:pPr marL="162900" indent="-162900" algn="l">
              <a:spcAft>
                <a:spcPts val="600"/>
              </a:spcAft>
              <a:buFont typeface="+mj-lt"/>
              <a:buAutoNum type="arabicPeriod"/>
            </a:pPr>
            <a:r>
              <a:rPr lang="en-US" sz="1000" noProof="0"/>
              <a:t>Select File.</a:t>
            </a:r>
          </a:p>
          <a:p>
            <a:pPr marL="162900" indent="-162900" algn="l">
              <a:spcAft>
                <a:spcPts val="600"/>
              </a:spcAft>
              <a:buFont typeface="+mj-lt"/>
              <a:buAutoNum type="arabicPeriod"/>
            </a:pPr>
            <a:r>
              <a:rPr lang="en-US" sz="1000" noProof="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2023-12-01</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2023-12-01</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2023-12-01</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2023-12-01</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2023-12-01</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image">
    <p:bg>
      <p:bgPr>
        <a:solidFill>
          <a:schemeClr val="accent4"/>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Figtree" panose="020F0302020204030204"/>
                <a:ea typeface="+mn-ea"/>
                <a:cs typeface="+mn-cs"/>
              </a:rPr>
              <a:t>Change background image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Design &gt; Format Background.</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Format Background pane, select Picture or texture fill.</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File.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Insert Picture dialog box, choose the picture you want to use and then select Insert.</a:t>
            </a:r>
          </a:p>
        </p:txBody>
      </p:sp>
      <p:sp>
        <p:nvSpPr>
          <p:cNvPr id="11"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5" y="0"/>
            <a:ext cx="12192000" cy="6858000"/>
          </a:xfrm>
          <a:prstGeom prst="rect">
            <a:avLst/>
          </a:prstGeom>
        </p:spPr>
      </p:pic>
      <p:sp>
        <p:nvSpPr>
          <p:cNvPr id="13" name="Text Placeholder 8"/>
          <p:cNvSpPr>
            <a:spLocks noGrp="1"/>
          </p:cNvSpPr>
          <p:nvPr>
            <p:ph type="body" sz="quarter" idx="14" hasCustomPrompt="1"/>
          </p:nvPr>
        </p:nvSpPr>
        <p:spPr>
          <a:xfrm>
            <a:off x="596322" y="3333750"/>
            <a:ext cx="7218363" cy="1742546"/>
          </a:xfrm>
        </p:spPr>
        <p:txBody>
          <a:bodyPr anchor="b"/>
          <a:lstStyle>
            <a:lvl1pPr marL="0" indent="0">
              <a:buNone/>
              <a:defRPr sz="6000" b="1">
                <a:solidFill>
                  <a:srgbClr val="000061"/>
                </a:solidFill>
              </a:defRPr>
            </a:lvl1pPr>
          </a:lstStyle>
          <a:p>
            <a:r>
              <a:rPr lang="en-US"/>
              <a:t>Click to edit Master title style</a:t>
            </a:r>
            <a:endParaRPr lang="sv-SE"/>
          </a:p>
        </p:txBody>
      </p:sp>
      <p:pic>
        <p:nvPicPr>
          <p:cNvPr id="14"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32816073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2023-12-01</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2023-12-01</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2023-12-01</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2023-12-01</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a:solidFill>
                  <a:schemeClr val="tx2"/>
                </a:solidFill>
              </a:rPr>
              <a:t>Slide templates</a:t>
            </a:r>
          </a:p>
          <a:p>
            <a:pPr>
              <a:spcAft>
                <a:spcPts val="600"/>
              </a:spcAft>
            </a:pPr>
            <a:r>
              <a:rPr lang="en-US" sz="800" noProof="0"/>
              <a:t>Click on </a:t>
            </a:r>
            <a:r>
              <a:rPr lang="en-US" sz="800" i="1" noProof="0"/>
              <a:t>New slide</a:t>
            </a:r>
            <a:r>
              <a:rPr lang="en-US" sz="800" noProof="0"/>
              <a:t> to see the templates various template slide. Choose one to suite </a:t>
            </a:r>
            <a:br>
              <a:rPr lang="en-US" sz="800" noProof="0"/>
            </a:br>
            <a:r>
              <a:rPr lang="en-US" sz="800" noProof="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a:solidFill>
                  <a:schemeClr val="tx2"/>
                </a:solidFill>
              </a:rPr>
              <a:t>Layout</a:t>
            </a:r>
          </a:p>
          <a:p>
            <a:pPr>
              <a:spcAft>
                <a:spcPts val="600"/>
              </a:spcAft>
            </a:pPr>
            <a:r>
              <a:rPr lang="en-US" sz="800" noProof="0"/>
              <a:t>If you’d like to change slide template on an existing slide, click on </a:t>
            </a:r>
            <a:r>
              <a:rPr lang="en-US" sz="800" i="1" noProof="0"/>
              <a:t>Layout</a:t>
            </a:r>
            <a:r>
              <a:rPr lang="en-US" sz="800" noProof="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a:solidFill>
                  <a:schemeClr val="tx2"/>
                </a:solidFill>
              </a:rPr>
              <a:t>Reset</a:t>
            </a:r>
          </a:p>
          <a:p>
            <a:pPr>
              <a:spcAft>
                <a:spcPts val="600"/>
              </a:spcAft>
            </a:pPr>
            <a:r>
              <a:rPr lang="en-US" sz="800" noProof="0"/>
              <a:t>Reset a slide to the slide templates design by </a:t>
            </a:r>
            <a:br>
              <a:rPr lang="en-US" sz="800" noProof="0"/>
            </a:br>
            <a:r>
              <a:rPr lang="en-US" sz="800" noProof="0"/>
              <a:t>clicking on </a:t>
            </a:r>
            <a:r>
              <a:rPr lang="en-US" sz="800" i="1" noProof="0"/>
              <a:t>Reset</a:t>
            </a:r>
            <a:r>
              <a:rPr lang="en-US" sz="800" noProof="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a:solidFill>
                  <a:schemeClr val="tx2"/>
                </a:solidFill>
              </a:rPr>
              <a:t>Colors</a:t>
            </a:r>
          </a:p>
          <a:p>
            <a:pPr>
              <a:spcAft>
                <a:spcPts val="600"/>
              </a:spcAft>
            </a:pPr>
            <a:r>
              <a:rPr lang="en-US" sz="800" noProof="0"/>
              <a:t>This template is programmed with the KTH color palette. The correct colors are the in top row under </a:t>
            </a:r>
            <a:r>
              <a:rPr lang="en-US" sz="800" i="1" noProof="0"/>
              <a:t>Theme Colors</a:t>
            </a:r>
            <a:r>
              <a:rPr lang="en-US" sz="800" noProof="0"/>
              <a:t> and all colors under </a:t>
            </a:r>
            <a:r>
              <a:rPr lang="en-US" sz="800" i="1" noProof="0"/>
              <a:t>Custom Colors</a:t>
            </a:r>
            <a:r>
              <a:rPr lang="en-US" sz="800" noProof="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a:solidFill>
                  <a:srgbClr val="F9535C"/>
                </a:solidFill>
              </a:rPr>
              <a:t>Do </a:t>
            </a:r>
            <a:r>
              <a:rPr lang="en-US" sz="500" u="sng" noProof="0">
                <a:solidFill>
                  <a:srgbClr val="F9535C"/>
                </a:solidFill>
              </a:rPr>
              <a:t>NOT</a:t>
            </a:r>
            <a:r>
              <a:rPr lang="en-US" sz="500" noProof="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a:solidFill>
                  <a:schemeClr val="tx2"/>
                </a:solidFill>
              </a:rPr>
              <a:t>Change the image crop</a:t>
            </a:r>
          </a:p>
          <a:p>
            <a:pPr>
              <a:spcAft>
                <a:spcPts val="600"/>
              </a:spcAft>
            </a:pPr>
            <a:r>
              <a:rPr lang="en-US" sz="800" noProof="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a:t>Select the image and go to </a:t>
            </a:r>
            <a:br>
              <a:rPr lang="en-US" sz="800" noProof="0"/>
            </a:br>
            <a:r>
              <a:rPr lang="en-US" sz="800" noProof="0"/>
              <a:t>the </a:t>
            </a:r>
            <a:r>
              <a:rPr lang="en-US" sz="800" i="1" noProof="0"/>
              <a:t>Picture Format </a:t>
            </a:r>
            <a:r>
              <a:rPr lang="en-US" sz="800" noProof="0"/>
              <a:t>tab. </a:t>
            </a:r>
          </a:p>
          <a:p>
            <a:pPr marL="120600" indent="-120600">
              <a:spcAft>
                <a:spcPts val="600"/>
              </a:spcAft>
              <a:buClr>
                <a:schemeClr val="accent1"/>
              </a:buClr>
              <a:buFont typeface="+mj-lt"/>
              <a:buAutoNum type="arabicPeriod"/>
            </a:pPr>
            <a:r>
              <a:rPr lang="en-US" sz="800" noProof="0"/>
              <a:t>Choose </a:t>
            </a:r>
            <a:r>
              <a:rPr lang="en-US" sz="800" i="1" noProof="0"/>
              <a:t>Crop</a:t>
            </a:r>
            <a:r>
              <a:rPr lang="en-US" sz="800" noProof="0"/>
              <a:t>. Now, the entire image is visible, the cropped out parts are darker. </a:t>
            </a:r>
          </a:p>
          <a:p>
            <a:pPr marL="120600" indent="-120600">
              <a:spcAft>
                <a:spcPts val="600"/>
              </a:spcAft>
              <a:buClr>
                <a:schemeClr val="accent1"/>
              </a:buClr>
              <a:buFont typeface="+mj-lt"/>
              <a:buAutoNum type="arabicPeriod"/>
            </a:pPr>
            <a:r>
              <a:rPr lang="en-US" sz="800" noProof="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a:solidFill>
                  <a:schemeClr val="tx2"/>
                </a:solidFill>
              </a:rPr>
              <a:t>Edit image background</a:t>
            </a:r>
          </a:p>
          <a:p>
            <a:pPr marL="120600" indent="-120600">
              <a:spcAft>
                <a:spcPts val="600"/>
              </a:spcAft>
              <a:buClr>
                <a:schemeClr val="accent1"/>
              </a:buClr>
              <a:buAutoNum type="arabicPeriod"/>
            </a:pPr>
            <a:r>
              <a:rPr lang="en-US" sz="800" noProof="0"/>
              <a:t>Select </a:t>
            </a:r>
            <a:r>
              <a:rPr lang="en-US" sz="800" i="1" noProof="0"/>
              <a:t>Design</a:t>
            </a:r>
            <a:r>
              <a:rPr lang="en-US" sz="800" noProof="0"/>
              <a:t> &gt; </a:t>
            </a:r>
            <a:r>
              <a:rPr lang="en-US" sz="800" i="1" noProof="0"/>
              <a:t>Format Background</a:t>
            </a:r>
            <a:r>
              <a:rPr lang="en-US" sz="800" noProof="0"/>
              <a:t>.</a:t>
            </a:r>
          </a:p>
          <a:p>
            <a:pPr marL="120600" indent="-120600">
              <a:spcAft>
                <a:spcPts val="600"/>
              </a:spcAft>
              <a:buClr>
                <a:schemeClr val="accent1"/>
              </a:buClr>
              <a:buAutoNum type="arabicPeriod"/>
            </a:pPr>
            <a:r>
              <a:rPr lang="en-US" sz="800" noProof="0"/>
              <a:t>In the </a:t>
            </a:r>
            <a:r>
              <a:rPr lang="en-US" sz="800" i="1" noProof="0"/>
              <a:t>Format Background pane</a:t>
            </a:r>
            <a:r>
              <a:rPr lang="en-US" sz="800" noProof="0"/>
              <a:t>, select </a:t>
            </a:r>
            <a:r>
              <a:rPr lang="en-US" sz="800" i="1" noProof="0"/>
              <a:t>Picture or texture fill</a:t>
            </a:r>
            <a:r>
              <a:rPr lang="en-US" sz="800" noProof="0"/>
              <a:t>.</a:t>
            </a:r>
          </a:p>
          <a:p>
            <a:pPr marL="120600" indent="-120600">
              <a:spcAft>
                <a:spcPts val="600"/>
              </a:spcAft>
              <a:buClr>
                <a:schemeClr val="accent1"/>
              </a:buClr>
              <a:buAutoNum type="arabicPeriod"/>
            </a:pPr>
            <a:r>
              <a:rPr lang="en-US" sz="800" noProof="0"/>
              <a:t>Select </a:t>
            </a:r>
            <a:r>
              <a:rPr lang="en-US" sz="800" i="1" noProof="0"/>
              <a:t>File</a:t>
            </a:r>
            <a:r>
              <a:rPr lang="en-US" sz="800" noProof="0"/>
              <a:t>.</a:t>
            </a:r>
          </a:p>
          <a:p>
            <a:pPr marL="120600" indent="-120600">
              <a:spcAft>
                <a:spcPts val="600"/>
              </a:spcAft>
              <a:buClr>
                <a:schemeClr val="accent1"/>
              </a:buClr>
              <a:buAutoNum type="arabicPeriod"/>
            </a:pPr>
            <a:r>
              <a:rPr lang="en-US" sz="800" noProof="0"/>
              <a:t>In the </a:t>
            </a:r>
            <a:r>
              <a:rPr lang="en-US" sz="800" i="1" noProof="0"/>
              <a:t>Insert Picture</a:t>
            </a:r>
            <a:r>
              <a:rPr lang="en-US" sz="800" noProof="0"/>
              <a:t> dialog box, choose the picture </a:t>
            </a:r>
            <a:br>
              <a:rPr lang="en-US" sz="800" noProof="0"/>
            </a:br>
            <a:r>
              <a:rPr lang="en-US" sz="800" noProof="0"/>
              <a:t>you want to use and then select </a:t>
            </a:r>
            <a:r>
              <a:rPr lang="en-US" sz="800" i="1" noProof="0"/>
              <a:t>Insert</a:t>
            </a:r>
            <a:r>
              <a:rPr lang="en-US" sz="800" noProof="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a:solidFill>
                  <a:schemeClr val="tx2"/>
                </a:solidFill>
              </a:rPr>
              <a:t>Header and footer</a:t>
            </a:r>
          </a:p>
          <a:p>
            <a:pPr>
              <a:spcAft>
                <a:spcPts val="600"/>
              </a:spcAft>
            </a:pPr>
            <a:r>
              <a:rPr lang="en-US" sz="800" noProof="0"/>
              <a:t>Insert header/footer, </a:t>
            </a:r>
            <a:br>
              <a:rPr lang="en-US" sz="800" noProof="0"/>
            </a:br>
            <a:r>
              <a:rPr lang="en-US" sz="800" noProof="0"/>
              <a:t>date and page numbers:</a:t>
            </a:r>
          </a:p>
          <a:p>
            <a:pPr marL="120600" indent="-120600">
              <a:spcAft>
                <a:spcPts val="600"/>
              </a:spcAft>
              <a:buClr>
                <a:schemeClr val="accent1"/>
              </a:buClr>
              <a:buFont typeface="+mj-lt"/>
              <a:buAutoNum type="arabicPeriod"/>
            </a:pPr>
            <a:r>
              <a:rPr lang="en-US" sz="800" noProof="0"/>
              <a:t>On the </a:t>
            </a:r>
            <a:r>
              <a:rPr lang="en-US" sz="800" i="1" noProof="0"/>
              <a:t>Insert</a:t>
            </a:r>
            <a:r>
              <a:rPr lang="en-US" sz="800" noProof="0"/>
              <a:t> tab, </a:t>
            </a:r>
            <a:br>
              <a:rPr lang="en-US" sz="800" noProof="0"/>
            </a:br>
            <a:r>
              <a:rPr lang="en-US" sz="800" noProof="0"/>
              <a:t>click </a:t>
            </a:r>
            <a:r>
              <a:rPr lang="en-US" sz="800" i="1" noProof="0"/>
              <a:t>Header &amp; Footer</a:t>
            </a:r>
            <a:r>
              <a:rPr lang="en-US" sz="800" noProof="0"/>
              <a:t>.</a:t>
            </a:r>
          </a:p>
          <a:p>
            <a:pPr marL="120600" indent="-120600">
              <a:spcAft>
                <a:spcPts val="600"/>
              </a:spcAft>
              <a:buClr>
                <a:schemeClr val="accent1"/>
              </a:buClr>
              <a:buFont typeface="+mj-lt"/>
              <a:buAutoNum type="arabicPeriod"/>
            </a:pPr>
            <a:r>
              <a:rPr lang="en-US" sz="800" noProof="0"/>
              <a:t>In the Header and Footer box, on the Slide tab, select the information you want.</a:t>
            </a:r>
          </a:p>
          <a:p>
            <a:pPr marL="120600" indent="-120600">
              <a:spcAft>
                <a:spcPts val="600"/>
              </a:spcAft>
              <a:buClr>
                <a:schemeClr val="accent1"/>
              </a:buClr>
              <a:buFont typeface="+mj-lt"/>
              <a:buAutoNum type="arabicPeriod"/>
            </a:pPr>
            <a:r>
              <a:rPr lang="en-US" sz="800" noProof="0"/>
              <a:t>Click </a:t>
            </a:r>
            <a:r>
              <a:rPr lang="en-US" sz="800" i="1" noProof="0"/>
              <a:t>Apply to All</a:t>
            </a:r>
            <a:r>
              <a:rPr lang="en-US" sz="800" noProof="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2023-12-01</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a:t>
            </a:r>
            <a:r>
              <a:rPr lang="en-US" sz="1600" b="1" baseline="0" noProof="0">
                <a:solidFill>
                  <a:schemeClr val="tx2"/>
                </a:solidFill>
                <a:latin typeface="+mj-lt"/>
              </a:rPr>
              <a:t> reading order</a:t>
            </a:r>
            <a:endParaRPr lang="en-US" sz="1600" b="1" noProof="0">
              <a:solidFill>
                <a:schemeClr val="tx2"/>
              </a:solidFill>
              <a:latin typeface="+mj-lt"/>
            </a:endParaRP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a:t>Selecting an object in the file.</a:t>
            </a:r>
          </a:p>
          <a:p>
            <a:pPr marL="228600" indent="-228600">
              <a:spcAft>
                <a:spcPts val="600"/>
              </a:spcAft>
              <a:buClr>
                <a:schemeClr val="accent1"/>
              </a:buClr>
              <a:buFont typeface="+mj-lt"/>
              <a:buAutoNum type="arabicPeriod"/>
            </a:pPr>
            <a:r>
              <a:rPr lang="en-US" sz="1200"/>
              <a:t>Choosing the "Format" tab that appears on the right side of the ribbon.</a:t>
            </a:r>
          </a:p>
          <a:p>
            <a:pPr marL="228600" indent="-228600">
              <a:spcAft>
                <a:spcPts val="600"/>
              </a:spcAft>
              <a:buClr>
                <a:schemeClr val="accent1"/>
              </a:buClr>
              <a:buFont typeface="+mj-lt"/>
              <a:buAutoNum type="arabicPeriod"/>
            </a:pPr>
            <a:r>
              <a:rPr lang="en-US" sz="1200"/>
              <a:t>Selecting "Selection Pane" in the "Arrange" group.</a:t>
            </a:r>
          </a:p>
          <a:p>
            <a:pPr marL="228600" indent="-228600">
              <a:spcAft>
                <a:spcPts val="600"/>
              </a:spcAft>
              <a:buClr>
                <a:schemeClr val="accent1"/>
              </a:buClr>
              <a:buFont typeface="+mj-lt"/>
              <a:buAutoNum type="arabicPeriod"/>
            </a:pPr>
            <a:r>
              <a:rPr lang="en-US" sz="1200"/>
              <a:t>Selecting one or more objects in the list.</a:t>
            </a:r>
          </a:p>
          <a:p>
            <a:pPr marL="228600" indent="-228600">
              <a:spcAft>
                <a:spcPts val="600"/>
              </a:spcAft>
              <a:buClr>
                <a:schemeClr val="accent1"/>
              </a:buClr>
              <a:buFont typeface="+mj-lt"/>
              <a:buAutoNum type="arabicPeriod"/>
            </a:pPr>
            <a:r>
              <a:rPr lang="en-US" sz="1200"/>
              <a:t>Dragging the selection upward or downward, or clicking the "Up" button.</a:t>
            </a:r>
          </a:p>
          <a:p>
            <a:pPr marL="228600" indent="-228600">
              <a:spcAft>
                <a:spcPts val="600"/>
              </a:spcAft>
              <a:buClr>
                <a:schemeClr val="accent1"/>
              </a:buClr>
              <a:buFont typeface="+mj-lt"/>
              <a:buAutoNum type="arabicPeriod"/>
            </a:pPr>
            <a:r>
              <a:rPr lang="en-US" sz="120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2023-12-01</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rPr>
              <a:t>You can control the reading order by:</a:t>
            </a:r>
          </a:p>
          <a:p>
            <a:pPr marL="228600" indent="-228600">
              <a:spcAft>
                <a:spcPts val="600"/>
              </a:spcAft>
              <a:buClr>
                <a:schemeClr val="accent1"/>
              </a:buClr>
              <a:buFont typeface="+mj-lt"/>
              <a:buAutoNum type="arabicPeriod"/>
            </a:pPr>
            <a:r>
              <a:rPr lang="en-US" sz="1200"/>
              <a:t>On the </a:t>
            </a:r>
            <a:r>
              <a:rPr lang="en-US" sz="1200" i="1"/>
              <a:t>Home</a:t>
            </a:r>
            <a:r>
              <a:rPr lang="en-US" sz="1200"/>
              <a:t> tab, select </a:t>
            </a:r>
            <a:r>
              <a:rPr lang="en-US" sz="1200" i="1"/>
              <a:t>Arrange</a:t>
            </a:r>
          </a:p>
          <a:p>
            <a:pPr marL="228600" indent="-228600">
              <a:spcAft>
                <a:spcPts val="600"/>
              </a:spcAft>
              <a:buClr>
                <a:schemeClr val="accent1"/>
              </a:buClr>
              <a:buFont typeface="+mj-lt"/>
              <a:buAutoNum type="arabicPeriod"/>
            </a:pPr>
            <a:r>
              <a:rPr lang="en-US" sz="1200"/>
              <a:t>From the </a:t>
            </a:r>
            <a:r>
              <a:rPr lang="en-US" sz="1200" i="1"/>
              <a:t>Arrange </a:t>
            </a:r>
            <a:r>
              <a:rPr lang="en-US" sz="1200"/>
              <a:t>menu, choose "Selection Pane.“</a:t>
            </a:r>
          </a:p>
          <a:p>
            <a:pPr marL="228600" indent="-228600">
              <a:spcAft>
                <a:spcPts val="600"/>
              </a:spcAft>
              <a:buClr>
                <a:schemeClr val="accent1"/>
              </a:buClr>
              <a:buFont typeface="+mj-lt"/>
              <a:buAutoNum type="arabicPeriod"/>
            </a:pPr>
            <a:r>
              <a:rPr lang="en-US" sz="120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image">
    <p:bg>
      <p:bgPr>
        <a:solidFill>
          <a:schemeClr val="accent4"/>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Figtree" panose="020F0302020204030204"/>
                <a:ea typeface="+mn-ea"/>
                <a:cs typeface="+mn-cs"/>
              </a:rPr>
              <a:t>Change background image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Design &gt; Format Background.</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Format Background pane, select Picture or texture fill.</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File.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Insert Picture dialog box, choose the picture you want to use and then select Insert.</a:t>
            </a: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1598055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Title, image">
    <p:bg>
      <p:bgPr>
        <a:solidFill>
          <a:srgbClr val="EBE5E0"/>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Figtree" panose="020F0302020204030204"/>
                <a:ea typeface="+mn-ea"/>
                <a:cs typeface="+mn-cs"/>
              </a:rPr>
              <a:t>Change background image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Design &gt; Format Background.</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Format Background pane, select Picture or texture fill.</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File.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Insert Picture dialog box, choose the picture you want to use and then select Insert.</a:t>
            </a: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3"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a:p>
        </p:txBody>
      </p:sp>
      <p:sp>
        <p:nvSpPr>
          <p:cNvPr id="14"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30575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Title, image">
    <p:bg>
      <p:bgPr>
        <a:solidFill>
          <a:srgbClr val="EBE5E0"/>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Figtree" panose="020F0302020204030204"/>
                <a:ea typeface="+mn-ea"/>
                <a:cs typeface="+mn-cs"/>
              </a:rPr>
              <a:t>Change background image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Design &gt; Format Background.</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Format Background pane, select Picture or texture fill.</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File.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Insert Picture dialog box, choose the picture you want to use and then select Insert.</a:t>
            </a: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2902983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image">
    <p:bg>
      <p:bgPr>
        <a:solidFill>
          <a:srgbClr val="00479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Figtree" panose="020F0302020204030204"/>
                <a:ea typeface="+mn-ea"/>
                <a:cs typeface="+mn-cs"/>
              </a:rPr>
              <a:t>Change background image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Design &gt; Format Background.</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Format Background pane, select Picture or texture fill.</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File.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Insert Picture dialog box, choose the picture you want to use and then select Insert.</a:t>
            </a:r>
          </a:p>
        </p:txBody>
      </p:sp>
      <p:sp>
        <p:nvSpPr>
          <p:cNvPr id="11"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5" y="0"/>
            <a:ext cx="12192000" cy="6858000"/>
          </a:xfrm>
          <a:prstGeom prst="rect">
            <a:avLst/>
          </a:prstGeom>
        </p:spPr>
      </p:pic>
      <p:sp>
        <p:nvSpPr>
          <p:cNvPr id="15" name="Text Placeholder 8"/>
          <p:cNvSpPr>
            <a:spLocks noGrp="1"/>
          </p:cNvSpPr>
          <p:nvPr>
            <p:ph type="body" sz="quarter" idx="14" hasCustomPrompt="1"/>
          </p:nvPr>
        </p:nvSpPr>
        <p:spPr>
          <a:xfrm>
            <a:off x="596322" y="3248025"/>
            <a:ext cx="7218363" cy="1828273"/>
          </a:xfrm>
        </p:spPr>
        <p:txBody>
          <a:bodyPr anchor="b"/>
          <a:lstStyle>
            <a:lvl1pPr marL="0" indent="0">
              <a:buNone/>
              <a:defRPr sz="6000" b="1">
                <a:solidFill>
                  <a:schemeClr val="bg1"/>
                </a:solidFill>
              </a:defRPr>
            </a:lvl1pPr>
          </a:lstStyle>
          <a:p>
            <a:r>
              <a:rPr lang="en-US"/>
              <a:t>Click to edit Master title style</a:t>
            </a:r>
            <a:endParaRPr lang="sv-SE"/>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3131368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Title, image">
    <p:bg>
      <p:bgPr>
        <a:solidFill>
          <a:srgbClr val="00479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Figtree" panose="020F0302020204030204"/>
                <a:ea typeface="+mn-ea"/>
                <a:cs typeface="+mn-cs"/>
              </a:rPr>
              <a:t>Change background image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Design &gt; Format Background.</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Format Background pane, select Picture or texture fill.</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Select File.</a:t>
            </a:r>
          </a:p>
          <a:p>
            <a:pPr marL="162900" marR="0" lvl="0" indent="-16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000" b="0" i="0" u="none" strike="noStrike" kern="1200" cap="none" spc="0" normalizeH="0" baseline="0" noProof="0">
                <a:ln>
                  <a:noFill/>
                </a:ln>
                <a:solidFill>
                  <a:srgbClr val="FFFFFF"/>
                </a:solidFill>
                <a:effectLst/>
                <a:uLnTx/>
                <a:uFillTx/>
                <a:latin typeface="Figtree" panose="020F0502020204030204"/>
                <a:ea typeface="+mn-ea"/>
                <a:cs typeface="+mn-cs"/>
              </a:rPr>
              <a:t>In the Insert Picture dialog box, choose the picture you want to use and then select Insert.</a:t>
            </a: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114929115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2023-12-01</a:t>
            </a:fld>
            <a:endParaRPr lang="sv-SE"/>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82680"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8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Streaming</a:t>
            </a:r>
          </a:p>
        </p:txBody>
      </p:sp>
      <p:sp>
        <p:nvSpPr>
          <p:cNvPr id="3" name="Subtitle 2"/>
          <p:cNvSpPr>
            <a:spLocks noGrp="1"/>
          </p:cNvSpPr>
          <p:nvPr>
            <p:ph type="subTitle" idx="1"/>
          </p:nvPr>
        </p:nvSpPr>
        <p:spPr/>
        <p:txBody>
          <a:bodyPr/>
          <a:lstStyle/>
          <a:p>
            <a:r>
              <a:rPr lang="sv-SE"/>
              <a:t>Chenting Zhang, Changrong Li, Duc Minh Pham</a:t>
            </a:r>
          </a:p>
        </p:txBody>
      </p:sp>
    </p:spTree>
    <p:extLst>
      <p:ext uri="{BB962C8B-B14F-4D97-AF65-F5344CB8AC3E}">
        <p14:creationId xmlns:p14="http://schemas.microsoft.com/office/powerpoint/2010/main" val="4081931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B56F-7182-4F48-DB37-55988B96A69E}"/>
              </a:ext>
            </a:extLst>
          </p:cNvPr>
          <p:cNvSpPr>
            <a:spLocks noGrp="1"/>
          </p:cNvSpPr>
          <p:nvPr>
            <p:ph type="title"/>
          </p:nvPr>
        </p:nvSpPr>
        <p:spPr/>
        <p:txBody>
          <a:bodyPr/>
          <a:lstStyle/>
          <a:p>
            <a:r>
              <a:rPr lang="en-US"/>
              <a:t>Key Features of Kafka</a:t>
            </a:r>
          </a:p>
        </p:txBody>
      </p:sp>
      <p:sp>
        <p:nvSpPr>
          <p:cNvPr id="3" name="Content Placeholder 2">
            <a:extLst>
              <a:ext uri="{FF2B5EF4-FFF2-40B4-BE49-F238E27FC236}">
                <a16:creationId xmlns:a16="http://schemas.microsoft.com/office/drawing/2014/main" id="{FC699A92-7E93-53C5-B51F-97678A58EF20}"/>
              </a:ext>
            </a:extLst>
          </p:cNvPr>
          <p:cNvSpPr>
            <a:spLocks noGrp="1"/>
          </p:cNvSpPr>
          <p:nvPr>
            <p:ph idx="1"/>
          </p:nvPr>
        </p:nvSpPr>
        <p:spPr/>
        <p:txBody>
          <a:bodyPr/>
          <a:lstStyle/>
          <a:p>
            <a:pPr marL="0" indent="0">
              <a:buNone/>
            </a:pPr>
            <a:r>
              <a:rPr lang="en-US" b="1"/>
              <a:t># Publish-Subscribe Model</a:t>
            </a:r>
          </a:p>
          <a:p>
            <a:r>
              <a:rPr lang="en-US"/>
              <a:t>Avoid being flooded at consumers ‘ side</a:t>
            </a:r>
          </a:p>
          <a:p>
            <a:r>
              <a:rPr lang="en-US"/>
              <a:t>Load balancing</a:t>
            </a:r>
          </a:p>
          <a:p>
            <a:pPr marL="0" indent="0">
              <a:buNone/>
            </a:pPr>
            <a:r>
              <a:rPr lang="en-US" b="1"/>
              <a:t># </a:t>
            </a:r>
            <a:r>
              <a:rPr lang="en-US" b="1" err="1"/>
              <a:t>ZooKeeper</a:t>
            </a:r>
            <a:r>
              <a:rPr lang="en-US" b="1"/>
              <a:t> to manage brokers</a:t>
            </a:r>
          </a:p>
          <a:p>
            <a:pPr marL="0" indent="0">
              <a:buNone/>
            </a:pPr>
            <a:r>
              <a:rPr lang="en-US" b="1"/>
              <a:t># Stateless brokers</a:t>
            </a:r>
          </a:p>
          <a:p>
            <a:pPr marL="0" indent="0">
              <a:buNone/>
            </a:pPr>
            <a:r>
              <a:rPr lang="en-US" b="1"/>
              <a:t># At-least-once delivery</a:t>
            </a:r>
          </a:p>
          <a:p>
            <a:pPr marL="0" indent="0">
              <a:buNone/>
            </a:pPr>
            <a:r>
              <a:rPr lang="en-US" b="1"/>
              <a:t># Accumulates hundreds of</a:t>
            </a:r>
          </a:p>
          <a:p>
            <a:pPr marL="0" indent="0">
              <a:buNone/>
            </a:pPr>
            <a:r>
              <a:rPr lang="en-US" b="1"/>
              <a:t>gigabytes of data and close to</a:t>
            </a:r>
          </a:p>
          <a:p>
            <a:pPr marL="0" indent="0">
              <a:buNone/>
            </a:pPr>
            <a:r>
              <a:rPr lang="en-US" b="1"/>
              <a:t>a billion messages per day</a:t>
            </a:r>
          </a:p>
          <a:p>
            <a:pPr marL="0" indent="0">
              <a:buNone/>
            </a:pPr>
            <a:endParaRPr lang="en-US" b="1"/>
          </a:p>
          <a:p>
            <a:pPr marL="0" indent="0">
              <a:buNone/>
            </a:pPr>
            <a:endParaRPr lang="en-US" b="1"/>
          </a:p>
        </p:txBody>
      </p:sp>
      <p:pic>
        <p:nvPicPr>
          <p:cNvPr id="5" name="Picture 4">
            <a:extLst>
              <a:ext uri="{FF2B5EF4-FFF2-40B4-BE49-F238E27FC236}">
                <a16:creationId xmlns:a16="http://schemas.microsoft.com/office/drawing/2014/main" id="{745A4B98-37FE-3455-095E-44042394AC8F}"/>
              </a:ext>
            </a:extLst>
          </p:cNvPr>
          <p:cNvPicPr>
            <a:picLocks noChangeAspect="1"/>
          </p:cNvPicPr>
          <p:nvPr/>
        </p:nvPicPr>
        <p:blipFill>
          <a:blip r:embed="rId2"/>
          <a:stretch>
            <a:fillRect/>
          </a:stretch>
        </p:blipFill>
        <p:spPr>
          <a:xfrm>
            <a:off x="7075126" y="625086"/>
            <a:ext cx="4515212" cy="2885369"/>
          </a:xfrm>
          <a:prstGeom prst="rect">
            <a:avLst/>
          </a:prstGeom>
        </p:spPr>
      </p:pic>
      <p:pic>
        <p:nvPicPr>
          <p:cNvPr id="7" name="Picture 6">
            <a:extLst>
              <a:ext uri="{FF2B5EF4-FFF2-40B4-BE49-F238E27FC236}">
                <a16:creationId xmlns:a16="http://schemas.microsoft.com/office/drawing/2014/main" id="{F5D69349-0070-E376-19EA-C51540DF1C23}"/>
              </a:ext>
            </a:extLst>
          </p:cNvPr>
          <p:cNvPicPr>
            <a:picLocks noChangeAspect="1"/>
          </p:cNvPicPr>
          <p:nvPr/>
        </p:nvPicPr>
        <p:blipFill>
          <a:blip r:embed="rId3"/>
          <a:stretch>
            <a:fillRect/>
          </a:stretch>
        </p:blipFill>
        <p:spPr>
          <a:xfrm>
            <a:off x="4095334" y="3429000"/>
            <a:ext cx="8096666" cy="2844946"/>
          </a:xfrm>
          <a:prstGeom prst="rect">
            <a:avLst/>
          </a:prstGeom>
        </p:spPr>
      </p:pic>
    </p:spTree>
    <p:extLst>
      <p:ext uri="{BB962C8B-B14F-4D97-AF65-F5344CB8AC3E}">
        <p14:creationId xmlns:p14="http://schemas.microsoft.com/office/powerpoint/2010/main" val="188978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607BA9C-E25C-99D9-53B8-8BC843B57109}"/>
              </a:ext>
            </a:extLst>
          </p:cNvPr>
          <p:cNvSpPr>
            <a:spLocks noGrp="1"/>
          </p:cNvSpPr>
          <p:nvPr>
            <p:ph type="body" sz="quarter" idx="14"/>
          </p:nvPr>
        </p:nvSpPr>
        <p:spPr/>
        <p:txBody>
          <a:bodyPr/>
          <a:lstStyle/>
          <a:p>
            <a:r>
              <a:rPr lang="en-US"/>
              <a:t>Google Dataflow Model</a:t>
            </a:r>
          </a:p>
        </p:txBody>
      </p:sp>
    </p:spTree>
    <p:extLst>
      <p:ext uri="{BB962C8B-B14F-4D97-AF65-F5344CB8AC3E}">
        <p14:creationId xmlns:p14="http://schemas.microsoft.com/office/powerpoint/2010/main" val="2300783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a:solidFill>
                  <a:srgbClr val="000061"/>
                </a:solidFill>
                <a:ea typeface="+mj-lt"/>
                <a:cs typeface="+mj-lt"/>
              </a:rPr>
              <a:t>Google Dataflow Model: </a:t>
            </a:r>
            <a:r>
              <a:rPr lang="sv-SE">
                <a:solidFill>
                  <a:srgbClr val="000061"/>
                </a:solidFill>
                <a:ea typeface="+mj-lt"/>
                <a:cs typeface="+mj-lt"/>
              </a:rPr>
              <a:t>Challenges and Approach</a:t>
            </a:r>
            <a:endParaRPr lang="zh-CN">
              <a:solidFill>
                <a:srgbClr val="000061"/>
              </a:solidFill>
              <a:ea typeface="等线 Light"/>
            </a:endParaRPr>
          </a:p>
        </p:txBody>
      </p:sp>
      <p:sp>
        <p:nvSpPr>
          <p:cNvPr id="8" name="Content Placeholder 7"/>
          <p:cNvSpPr>
            <a:spLocks noGrp="1"/>
          </p:cNvSpPr>
          <p:nvPr>
            <p:ph sz="half" idx="1"/>
          </p:nvPr>
        </p:nvSpPr>
        <p:spPr/>
        <p:txBody>
          <a:bodyPr vert="horz" lIns="91440" tIns="45720" rIns="91440" bIns="45720" rtlCol="0" anchor="t">
            <a:noAutofit/>
          </a:bodyPr>
          <a:lstStyle/>
          <a:p>
            <a:r>
              <a:rPr lang="sv-SE" b="1">
                <a:ea typeface="+mn-lt"/>
                <a:cs typeface="+mn-lt"/>
              </a:rPr>
              <a:t>Challenges:</a:t>
            </a:r>
            <a:endParaRPr lang="zh-CN">
              <a:ea typeface="+mn-lt"/>
              <a:cs typeface="+mn-lt"/>
            </a:endParaRPr>
          </a:p>
          <a:p>
            <a:pPr lvl="1"/>
            <a:r>
              <a:rPr lang="sv-SE" sz="1800" err="1">
                <a:ea typeface="+mn-lt"/>
                <a:cs typeface="+mn-lt"/>
              </a:rPr>
              <a:t>Ensuring</a:t>
            </a:r>
            <a:r>
              <a:rPr lang="sv-SE" sz="1800">
                <a:ea typeface="+mn-lt"/>
                <a:cs typeface="+mn-lt"/>
              </a:rPr>
              <a:t> </a:t>
            </a:r>
            <a:r>
              <a:rPr lang="sv-SE" sz="1800" err="1">
                <a:ea typeface="+mn-lt"/>
                <a:cs typeface="+mn-lt"/>
              </a:rPr>
              <a:t>compatibility</a:t>
            </a:r>
            <a:r>
              <a:rPr lang="sv-SE" sz="1800">
                <a:ea typeface="+mn-lt"/>
                <a:cs typeface="+mn-lt"/>
              </a:rPr>
              <a:t> </a:t>
            </a:r>
            <a:r>
              <a:rPr lang="sv-SE" sz="1800" err="1">
                <a:ea typeface="+mn-lt"/>
                <a:cs typeface="+mn-lt"/>
              </a:rPr>
              <a:t>with</a:t>
            </a:r>
            <a:r>
              <a:rPr lang="sv-SE" sz="1800">
                <a:ea typeface="+mn-lt"/>
                <a:cs typeface="+mn-lt"/>
              </a:rPr>
              <a:t> </a:t>
            </a:r>
            <a:r>
              <a:rPr lang="sv-SE" sz="1800" err="1">
                <a:ea typeface="+mn-lt"/>
                <a:cs typeface="+mn-lt"/>
              </a:rPr>
              <a:t>other</a:t>
            </a:r>
            <a:r>
              <a:rPr lang="sv-SE" sz="1800">
                <a:ea typeface="+mn-lt"/>
                <a:cs typeface="+mn-lt"/>
              </a:rPr>
              <a:t> streaming systems.</a:t>
            </a:r>
          </a:p>
          <a:p>
            <a:pPr lvl="2"/>
            <a:r>
              <a:rPr lang="sv-SE" sz="1600">
                <a:ea typeface="+mn-lt"/>
                <a:cs typeface="+mn-lt"/>
              </a:rPr>
              <a:t>Handling </a:t>
            </a:r>
            <a:r>
              <a:rPr lang="sv-SE" sz="1600" err="1">
                <a:ea typeface="+mn-lt"/>
                <a:cs typeface="+mn-lt"/>
              </a:rPr>
              <a:t>windowing</a:t>
            </a:r>
            <a:r>
              <a:rPr lang="sv-SE" sz="1600">
                <a:ea typeface="+mn-lt"/>
                <a:cs typeface="+mn-lt"/>
              </a:rPr>
              <a:t> </a:t>
            </a:r>
            <a:r>
              <a:rPr lang="sv-SE" sz="1600" err="1">
                <a:ea typeface="+mn-lt"/>
                <a:cs typeface="+mn-lt"/>
              </a:rPr>
              <a:t>based</a:t>
            </a:r>
            <a:r>
              <a:rPr lang="sv-SE" sz="1600">
                <a:ea typeface="+mn-lt"/>
                <a:cs typeface="+mn-lt"/>
              </a:rPr>
              <a:t> on </a:t>
            </a:r>
            <a:r>
              <a:rPr lang="sv-SE" sz="1600" err="1">
                <a:ea typeface="+mn-lt"/>
                <a:cs typeface="+mn-lt"/>
              </a:rPr>
              <a:t>processing</a:t>
            </a:r>
            <a:r>
              <a:rPr lang="sv-SE" sz="1600">
                <a:ea typeface="+mn-lt"/>
                <a:cs typeface="+mn-lt"/>
              </a:rPr>
              <a:t> </a:t>
            </a:r>
            <a:r>
              <a:rPr lang="sv-SE" sz="1600" err="1">
                <a:ea typeface="+mn-lt"/>
                <a:cs typeface="+mn-lt"/>
              </a:rPr>
              <a:t>time</a:t>
            </a:r>
            <a:r>
              <a:rPr lang="sv-SE" sz="1600">
                <a:ea typeface="+mn-lt"/>
                <a:cs typeface="+mn-lt"/>
              </a:rPr>
              <a:t> and </a:t>
            </a:r>
            <a:r>
              <a:rPr lang="sv-SE" sz="1600" err="1">
                <a:ea typeface="+mn-lt"/>
                <a:cs typeface="+mn-lt"/>
              </a:rPr>
              <a:t>tuples</a:t>
            </a:r>
            <a:r>
              <a:rPr lang="sv-SE" sz="1600">
                <a:ea typeface="+mn-lt"/>
                <a:cs typeface="+mn-lt"/>
              </a:rPr>
              <a:t>.</a:t>
            </a:r>
          </a:p>
          <a:p>
            <a:pPr lvl="1"/>
            <a:r>
              <a:rPr lang="sv-SE" sz="1800" b="1" err="1">
                <a:ea typeface="+mn-lt"/>
                <a:cs typeface="+mn-lt"/>
              </a:rPr>
              <a:t>Sending</a:t>
            </a:r>
            <a:r>
              <a:rPr lang="sv-SE" sz="1800" b="1">
                <a:ea typeface="+mn-lt"/>
                <a:cs typeface="+mn-lt"/>
              </a:rPr>
              <a:t> </a:t>
            </a:r>
            <a:r>
              <a:rPr lang="sv-SE" sz="1800" b="1" err="1">
                <a:ea typeface="+mn-lt"/>
                <a:cs typeface="+mn-lt"/>
              </a:rPr>
              <a:t>unaligned</a:t>
            </a:r>
            <a:r>
              <a:rPr lang="sv-SE" sz="1800" b="1">
                <a:ea typeface="+mn-lt"/>
                <a:cs typeface="+mn-lt"/>
              </a:rPr>
              <a:t> </a:t>
            </a:r>
            <a:r>
              <a:rPr lang="sv-SE" sz="1800" b="1" err="1">
                <a:ea typeface="+mn-lt"/>
                <a:cs typeface="+mn-lt"/>
              </a:rPr>
              <a:t>results</a:t>
            </a:r>
            <a:r>
              <a:rPr lang="sv-SE" sz="1800" b="1">
                <a:ea typeface="+mn-lt"/>
                <a:cs typeface="+mn-lt"/>
              </a:rPr>
              <a:t> </a:t>
            </a:r>
            <a:r>
              <a:rPr lang="sv-SE" sz="1800" b="1" err="1">
                <a:ea typeface="+mn-lt"/>
                <a:cs typeface="+mn-lt"/>
              </a:rPr>
              <a:t>based</a:t>
            </a:r>
            <a:r>
              <a:rPr lang="sv-SE" sz="1800" b="1">
                <a:ea typeface="+mn-lt"/>
                <a:cs typeface="+mn-lt"/>
              </a:rPr>
              <a:t> on event </a:t>
            </a:r>
            <a:r>
              <a:rPr lang="sv-SE" sz="1800" b="1" err="1">
                <a:ea typeface="+mn-lt"/>
                <a:cs typeface="+mn-lt"/>
              </a:rPr>
              <a:t>time</a:t>
            </a:r>
            <a:r>
              <a:rPr lang="sv-SE" sz="1800" b="1">
                <a:ea typeface="+mn-lt"/>
                <a:cs typeface="+mn-lt"/>
              </a:rPr>
              <a:t>.</a:t>
            </a:r>
          </a:p>
          <a:p>
            <a:pPr lvl="2"/>
            <a:r>
              <a:rPr lang="sv-SE" err="1">
                <a:ea typeface="+mn-lt"/>
                <a:cs typeface="+mn-lt"/>
              </a:rPr>
              <a:t>Historical</a:t>
            </a:r>
            <a:r>
              <a:rPr lang="sv-SE">
                <a:ea typeface="+mn-lt"/>
                <a:cs typeface="+mn-lt"/>
              </a:rPr>
              <a:t> Solutions: Lambda </a:t>
            </a:r>
            <a:r>
              <a:rPr lang="sv-SE" err="1">
                <a:ea typeface="+mn-lt"/>
                <a:cs typeface="+mn-lt"/>
              </a:rPr>
              <a:t>architecture</a:t>
            </a:r>
            <a:r>
              <a:rPr lang="sv-SE">
                <a:ea typeface="+mn-lt"/>
                <a:cs typeface="+mn-lt"/>
              </a:rPr>
              <a:t>.</a:t>
            </a:r>
          </a:p>
          <a:p>
            <a:endParaRPr lang="sv-SE" b="1">
              <a:ea typeface="+mn-lt"/>
              <a:cs typeface="+mn-lt"/>
            </a:endParaRPr>
          </a:p>
          <a:p>
            <a:r>
              <a:rPr lang="sv-SE" b="1" err="1">
                <a:ea typeface="+mn-lt"/>
                <a:cs typeface="+mn-lt"/>
              </a:rPr>
              <a:t>Dataflow's</a:t>
            </a:r>
            <a:r>
              <a:rPr lang="sv-SE" b="1">
                <a:ea typeface="+mn-lt"/>
                <a:cs typeface="+mn-lt"/>
              </a:rPr>
              <a:t> Approach:</a:t>
            </a:r>
            <a:endParaRPr lang="sv-SE">
              <a:ea typeface="+mn-lt"/>
              <a:cs typeface="+mn-lt"/>
            </a:endParaRPr>
          </a:p>
          <a:p>
            <a:pPr lvl="1"/>
            <a:r>
              <a:rPr lang="sv-SE" sz="1800" err="1">
                <a:ea typeface="+mn-lt"/>
                <a:cs typeface="+mn-lt"/>
              </a:rPr>
              <a:t>Use</a:t>
            </a:r>
            <a:r>
              <a:rPr lang="sv-SE" sz="1800">
                <a:ea typeface="+mn-lt"/>
                <a:cs typeface="+mn-lt"/>
              </a:rPr>
              <a:t> </a:t>
            </a:r>
            <a:r>
              <a:rPr lang="sv-SE" sz="1800" err="1">
                <a:ea typeface="+mn-lt"/>
                <a:cs typeface="+mn-lt"/>
              </a:rPr>
              <a:t>of</a:t>
            </a:r>
            <a:r>
              <a:rPr lang="sv-SE" sz="1800">
                <a:ea typeface="+mn-lt"/>
                <a:cs typeface="+mn-lt"/>
              </a:rPr>
              <a:t> Triggers </a:t>
            </a:r>
            <a:r>
              <a:rPr lang="sv-SE" sz="1800" err="1">
                <a:ea typeface="+mn-lt"/>
                <a:cs typeface="+mn-lt"/>
              </a:rPr>
              <a:t>with</a:t>
            </a:r>
            <a:r>
              <a:rPr lang="sv-SE" sz="1800">
                <a:ea typeface="+mn-lt"/>
                <a:cs typeface="+mn-lt"/>
              </a:rPr>
              <a:t> </a:t>
            </a:r>
            <a:r>
              <a:rPr lang="sv-SE" sz="1800" err="1">
                <a:ea typeface="+mn-lt"/>
                <a:cs typeface="+mn-lt"/>
              </a:rPr>
              <a:t>specific</a:t>
            </a:r>
            <a:r>
              <a:rPr lang="sv-SE" sz="1800">
                <a:ea typeface="+mn-lt"/>
                <a:cs typeface="+mn-lt"/>
              </a:rPr>
              <a:t> operations.</a:t>
            </a:r>
          </a:p>
          <a:p>
            <a:pPr lvl="1"/>
            <a:r>
              <a:rPr lang="sv-SE" sz="1800" err="1">
                <a:ea typeface="+mn-lt"/>
                <a:cs typeface="+mn-lt"/>
              </a:rPr>
              <a:t>Discarding</a:t>
            </a:r>
            <a:endParaRPr lang="sv-SE" sz="1800">
              <a:ea typeface="+mn-lt"/>
              <a:cs typeface="+mn-lt"/>
            </a:endParaRPr>
          </a:p>
          <a:p>
            <a:pPr lvl="1"/>
            <a:r>
              <a:rPr lang="sv-SE" sz="1800" err="1">
                <a:ea typeface="+mn-lt"/>
                <a:cs typeface="+mn-lt"/>
              </a:rPr>
              <a:t>Accumulating</a:t>
            </a:r>
            <a:endParaRPr lang="sv-SE" sz="1800">
              <a:ea typeface="+mn-lt"/>
              <a:cs typeface="+mn-lt"/>
            </a:endParaRPr>
          </a:p>
          <a:p>
            <a:pPr lvl="1"/>
            <a:r>
              <a:rPr lang="sv-SE" sz="1800" err="1">
                <a:ea typeface="+mn-lt"/>
                <a:cs typeface="+mn-lt"/>
              </a:rPr>
              <a:t>Accumulating</a:t>
            </a:r>
            <a:r>
              <a:rPr lang="sv-SE" sz="1800">
                <a:ea typeface="+mn-lt"/>
                <a:cs typeface="+mn-lt"/>
              </a:rPr>
              <a:t> and </a:t>
            </a:r>
            <a:r>
              <a:rPr lang="sv-SE" sz="1800" err="1">
                <a:ea typeface="+mn-lt"/>
                <a:cs typeface="+mn-lt"/>
              </a:rPr>
              <a:t>Retracting</a:t>
            </a:r>
            <a:r>
              <a:rPr lang="sv-SE" sz="1800">
                <a:ea typeface="+mn-lt"/>
                <a:cs typeface="+mn-lt"/>
              </a:rPr>
              <a:t>.</a:t>
            </a:r>
            <a:endParaRPr lang="sv-SE" sz="1800"/>
          </a:p>
          <a:p>
            <a:endParaRPr lang="sv-SE">
              <a:ea typeface="+mn-lt"/>
              <a:cs typeface="+mn-lt"/>
            </a:endParaRPr>
          </a:p>
          <a:p>
            <a:endParaRPr lang="sv-SE"/>
          </a:p>
        </p:txBody>
      </p:sp>
      <p:pic>
        <p:nvPicPr>
          <p:cNvPr id="46" name="内容占位符 45" descr="图表&#10;&#10;已自动生成说明">
            <a:extLst>
              <a:ext uri="{FF2B5EF4-FFF2-40B4-BE49-F238E27FC236}">
                <a16:creationId xmlns:a16="http://schemas.microsoft.com/office/drawing/2014/main" id="{497EAC0E-B6DC-E344-F249-42E42FB92BC5}"/>
              </a:ext>
            </a:extLst>
          </p:cNvPr>
          <p:cNvPicPr>
            <a:picLocks noGrp="1" noChangeAspect="1"/>
          </p:cNvPicPr>
          <p:nvPr>
            <p:ph sz="half" idx="2"/>
          </p:nvPr>
        </p:nvPicPr>
        <p:blipFill>
          <a:blip r:embed="rId2"/>
          <a:stretch>
            <a:fillRect/>
          </a:stretch>
        </p:blipFill>
        <p:spPr>
          <a:xfrm>
            <a:off x="7410883" y="2004413"/>
            <a:ext cx="3043960" cy="4114800"/>
          </a:xfrm>
        </p:spPr>
      </p:pic>
    </p:spTree>
    <p:extLst>
      <p:ext uri="{BB962C8B-B14F-4D97-AF65-F5344CB8AC3E}">
        <p14:creationId xmlns:p14="http://schemas.microsoft.com/office/powerpoint/2010/main" val="3398604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AA95F-73AF-2351-B82B-BD60F1FC919C}"/>
              </a:ext>
            </a:extLst>
          </p:cNvPr>
          <p:cNvSpPr>
            <a:spLocks noGrp="1"/>
          </p:cNvSpPr>
          <p:nvPr>
            <p:ph type="title"/>
          </p:nvPr>
        </p:nvSpPr>
        <p:spPr/>
        <p:txBody>
          <a:bodyPr/>
          <a:lstStyle/>
          <a:p>
            <a:r>
              <a:rPr lang="en-GB">
                <a:solidFill>
                  <a:srgbClr val="000061"/>
                </a:solidFill>
                <a:ea typeface="+mj-lt"/>
                <a:cs typeface="+mj-lt"/>
              </a:rPr>
              <a:t>Google Dataflow Model: Balancing Data Processing</a:t>
            </a:r>
          </a:p>
          <a:p>
            <a:endParaRPr lang="en-GB" altLang="zh-CN">
              <a:ea typeface="等线 Light"/>
            </a:endParaRPr>
          </a:p>
        </p:txBody>
      </p:sp>
      <p:sp>
        <p:nvSpPr>
          <p:cNvPr id="3" name="Content Placeholder 2">
            <a:extLst>
              <a:ext uri="{FF2B5EF4-FFF2-40B4-BE49-F238E27FC236}">
                <a16:creationId xmlns:a16="http://schemas.microsoft.com/office/drawing/2014/main" id="{A62FE06D-689A-AD37-8C81-21B984D95CF4}"/>
              </a:ext>
            </a:extLst>
          </p:cNvPr>
          <p:cNvSpPr>
            <a:spLocks noGrp="1"/>
          </p:cNvSpPr>
          <p:nvPr>
            <p:ph sz="half" idx="1"/>
          </p:nvPr>
        </p:nvSpPr>
        <p:spPr/>
        <p:txBody>
          <a:bodyPr vert="horz" lIns="91440" tIns="45720" rIns="91440" bIns="45720" rtlCol="0" anchor="t">
            <a:noAutofit/>
          </a:bodyPr>
          <a:lstStyle/>
          <a:p>
            <a:r>
              <a:rPr lang="en-GB" b="1">
                <a:ea typeface="+mn-lt"/>
                <a:cs typeface="+mn-lt"/>
              </a:rPr>
              <a:t>Key Highlights:</a:t>
            </a:r>
            <a:endParaRPr lang="en-GB" altLang="zh-CN">
              <a:ea typeface="+mn-lt"/>
              <a:cs typeface="+mn-lt"/>
            </a:endParaRPr>
          </a:p>
          <a:p>
            <a:r>
              <a:rPr lang="en-GB">
                <a:ea typeface="+mn-lt"/>
                <a:cs typeface="+mn-lt"/>
              </a:rPr>
              <a:t>Trade-offs among correctness, latency, and cost.</a:t>
            </a:r>
          </a:p>
          <a:p>
            <a:r>
              <a:rPr lang="en-GB">
                <a:ea typeface="+mn-lt"/>
                <a:cs typeface="+mn-lt"/>
              </a:rPr>
              <a:t>Unification of Batch/Streaming for Unbounded Datasets.</a:t>
            </a:r>
          </a:p>
          <a:p>
            <a:r>
              <a:rPr lang="en-GB">
                <a:ea typeface="+mn-lt"/>
                <a:cs typeface="+mn-lt"/>
              </a:rPr>
              <a:t>Watermark: Addressing Event Time vs. Processing Time skew.</a:t>
            </a:r>
          </a:p>
          <a:p>
            <a:r>
              <a:rPr lang="en-GB">
                <a:ea typeface="+mn-lt"/>
                <a:cs typeface="+mn-lt"/>
              </a:rPr>
              <a:t>Decoupling logical and physical data processing concepts.</a:t>
            </a:r>
          </a:p>
          <a:p>
            <a:endParaRPr lang="en-GB">
              <a:ea typeface="+mn-lt"/>
              <a:cs typeface="+mn-lt"/>
            </a:endParaRPr>
          </a:p>
          <a:p>
            <a:r>
              <a:rPr lang="en-GB" b="1">
                <a:ea typeface="+mn-lt"/>
                <a:cs typeface="+mn-lt"/>
              </a:rPr>
              <a:t>Influences:</a:t>
            </a:r>
          </a:p>
          <a:p>
            <a:r>
              <a:rPr lang="en-GB">
                <a:ea typeface="+mn-lt"/>
                <a:cs typeface="+mn-lt"/>
              </a:rPr>
              <a:t>Influence on Apache Spark and Apache Flink developments.</a:t>
            </a:r>
          </a:p>
          <a:p>
            <a:endParaRPr lang="en-GB"/>
          </a:p>
        </p:txBody>
      </p:sp>
      <p:pic>
        <p:nvPicPr>
          <p:cNvPr id="5" name="内容占位符 4" descr="图表&#10;&#10;已自动生成说明">
            <a:extLst>
              <a:ext uri="{FF2B5EF4-FFF2-40B4-BE49-F238E27FC236}">
                <a16:creationId xmlns:a16="http://schemas.microsoft.com/office/drawing/2014/main" id="{1DEF7C25-DE72-B51F-C7F5-F67138209547}"/>
              </a:ext>
            </a:extLst>
          </p:cNvPr>
          <p:cNvPicPr>
            <a:picLocks noGrp="1" noChangeAspect="1"/>
          </p:cNvPicPr>
          <p:nvPr>
            <p:ph sz="half" idx="2"/>
          </p:nvPr>
        </p:nvPicPr>
        <p:blipFill>
          <a:blip r:embed="rId2"/>
          <a:stretch>
            <a:fillRect/>
          </a:stretch>
        </p:blipFill>
        <p:spPr>
          <a:xfrm>
            <a:off x="7410883" y="2004413"/>
            <a:ext cx="3043960" cy="4114800"/>
          </a:xfrm>
        </p:spPr>
      </p:pic>
    </p:spTree>
    <p:extLst>
      <p:ext uri="{BB962C8B-B14F-4D97-AF65-F5344CB8AC3E}">
        <p14:creationId xmlns:p14="http://schemas.microsoft.com/office/powerpoint/2010/main" val="141492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607BA9C-E25C-99D9-53B8-8BC843B57109}"/>
              </a:ext>
            </a:extLst>
          </p:cNvPr>
          <p:cNvSpPr>
            <a:spLocks noGrp="1"/>
          </p:cNvSpPr>
          <p:nvPr>
            <p:ph type="body" sz="quarter" idx="14"/>
          </p:nvPr>
        </p:nvSpPr>
        <p:spPr/>
        <p:txBody>
          <a:bodyPr/>
          <a:lstStyle/>
          <a:p>
            <a:r>
              <a:rPr lang="en-US" altLang="zh-CN"/>
              <a:t>Thank you for listening</a:t>
            </a:r>
          </a:p>
        </p:txBody>
      </p:sp>
    </p:spTree>
    <p:extLst>
      <p:ext uri="{BB962C8B-B14F-4D97-AF65-F5344CB8AC3E}">
        <p14:creationId xmlns:p14="http://schemas.microsoft.com/office/powerpoint/2010/main" val="264155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607BA9C-E25C-99D9-53B8-8BC843B57109}"/>
              </a:ext>
            </a:extLst>
          </p:cNvPr>
          <p:cNvSpPr>
            <a:spLocks noGrp="1"/>
          </p:cNvSpPr>
          <p:nvPr>
            <p:ph type="body" sz="quarter" idx="14"/>
          </p:nvPr>
        </p:nvSpPr>
        <p:spPr/>
        <p:txBody>
          <a:bodyPr/>
          <a:lstStyle/>
          <a:p>
            <a:r>
              <a:rPr lang="en-US"/>
              <a:t>Overview</a:t>
            </a:r>
          </a:p>
        </p:txBody>
      </p:sp>
    </p:spTree>
    <p:extLst>
      <p:ext uri="{BB962C8B-B14F-4D97-AF65-F5344CB8AC3E}">
        <p14:creationId xmlns:p14="http://schemas.microsoft.com/office/powerpoint/2010/main" val="192726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890D92-2DD7-95D5-BB20-3F842E6E0372}"/>
              </a:ext>
            </a:extLst>
          </p:cNvPr>
          <p:cNvSpPr>
            <a:spLocks noGrp="1"/>
          </p:cNvSpPr>
          <p:nvPr>
            <p:ph type="title"/>
          </p:nvPr>
        </p:nvSpPr>
        <p:spPr>
          <a:xfrm>
            <a:off x="1115546" y="333632"/>
            <a:ext cx="10990263" cy="568412"/>
          </a:xfrm>
        </p:spPr>
        <p:txBody>
          <a:bodyPr/>
          <a:lstStyle/>
          <a:p>
            <a:r>
              <a:rPr lang="en-GB">
                <a:latin typeface="Figtree"/>
                <a:ea typeface="+mj-lt"/>
                <a:cs typeface="+mj-lt"/>
              </a:rPr>
              <a:t>Overview</a:t>
            </a:r>
            <a:endParaRPr lang="en-US">
              <a:latin typeface="Figtree"/>
              <a:ea typeface="+mj-lt"/>
              <a:cs typeface="+mj-lt"/>
            </a:endParaRPr>
          </a:p>
        </p:txBody>
      </p:sp>
      <p:pic>
        <p:nvPicPr>
          <p:cNvPr id="5" name="Content Placeholder 4" descr="A logo with black text and orange stars&#10;&#10;Description automatically generated">
            <a:extLst>
              <a:ext uri="{FF2B5EF4-FFF2-40B4-BE49-F238E27FC236}">
                <a16:creationId xmlns:a16="http://schemas.microsoft.com/office/drawing/2014/main" id="{80A75887-EB1D-FF38-69F8-20B96BA1F0A3}"/>
              </a:ext>
            </a:extLst>
          </p:cNvPr>
          <p:cNvPicPr>
            <a:picLocks noGrp="1" noChangeAspect="1"/>
          </p:cNvPicPr>
          <p:nvPr>
            <p:ph sz="half" idx="2"/>
          </p:nvPr>
        </p:nvPicPr>
        <p:blipFill>
          <a:blip r:embed="rId2"/>
          <a:stretch>
            <a:fillRect/>
          </a:stretch>
        </p:blipFill>
        <p:spPr>
          <a:xfrm>
            <a:off x="1198350" y="1361901"/>
            <a:ext cx="2030507" cy="1505513"/>
          </a:xfrm>
        </p:spPr>
      </p:pic>
      <p:pic>
        <p:nvPicPr>
          <p:cNvPr id="6" name="Picture 5" descr="A black and white logo&#10;&#10;Description automatically generated">
            <a:extLst>
              <a:ext uri="{FF2B5EF4-FFF2-40B4-BE49-F238E27FC236}">
                <a16:creationId xmlns:a16="http://schemas.microsoft.com/office/drawing/2014/main" id="{0CCEB753-08D0-855E-88F4-DB915712B85B}"/>
              </a:ext>
            </a:extLst>
          </p:cNvPr>
          <p:cNvPicPr>
            <a:picLocks noChangeAspect="1"/>
          </p:cNvPicPr>
          <p:nvPr/>
        </p:nvPicPr>
        <p:blipFill>
          <a:blip r:embed="rId3"/>
          <a:stretch>
            <a:fillRect/>
          </a:stretch>
        </p:blipFill>
        <p:spPr>
          <a:xfrm>
            <a:off x="1198283" y="3450101"/>
            <a:ext cx="2197848" cy="1003681"/>
          </a:xfrm>
          <a:prstGeom prst="rect">
            <a:avLst/>
          </a:prstGeom>
        </p:spPr>
      </p:pic>
      <p:pic>
        <p:nvPicPr>
          <p:cNvPr id="7" name="Picture 6" descr="A blue hexagon with white text&#10;&#10;Description automatically generated">
            <a:extLst>
              <a:ext uri="{FF2B5EF4-FFF2-40B4-BE49-F238E27FC236}">
                <a16:creationId xmlns:a16="http://schemas.microsoft.com/office/drawing/2014/main" id="{73E67CA4-41B1-CD24-DE0F-C507314BC9FF}"/>
              </a:ext>
            </a:extLst>
          </p:cNvPr>
          <p:cNvPicPr>
            <a:picLocks noChangeAspect="1"/>
          </p:cNvPicPr>
          <p:nvPr/>
        </p:nvPicPr>
        <p:blipFill rotWithShape="1">
          <a:blip r:embed="rId4"/>
          <a:srcRect r="6786" b="405"/>
          <a:stretch/>
        </p:blipFill>
        <p:spPr>
          <a:xfrm>
            <a:off x="1482165" y="5056379"/>
            <a:ext cx="1526435" cy="1438394"/>
          </a:xfrm>
          <a:prstGeom prst="rect">
            <a:avLst/>
          </a:prstGeom>
        </p:spPr>
      </p:pic>
      <p:sp>
        <p:nvSpPr>
          <p:cNvPr id="8" name="TextBox 7">
            <a:extLst>
              <a:ext uri="{FF2B5EF4-FFF2-40B4-BE49-F238E27FC236}">
                <a16:creationId xmlns:a16="http://schemas.microsoft.com/office/drawing/2014/main" id="{59A57716-09E6-A78B-4FFC-88A0C73892F5}"/>
              </a:ext>
            </a:extLst>
          </p:cNvPr>
          <p:cNvSpPr txBox="1"/>
          <p:nvPr/>
        </p:nvSpPr>
        <p:spPr>
          <a:xfrm>
            <a:off x="1370106" y="29837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61"/>
                </a:solidFill>
              </a:rPr>
              <a:t>Apache Kafka</a:t>
            </a:r>
            <a:endParaRPr lang="en-GB"/>
          </a:p>
        </p:txBody>
      </p:sp>
      <p:sp>
        <p:nvSpPr>
          <p:cNvPr id="9" name="TextBox 8">
            <a:extLst>
              <a:ext uri="{FF2B5EF4-FFF2-40B4-BE49-F238E27FC236}">
                <a16:creationId xmlns:a16="http://schemas.microsoft.com/office/drawing/2014/main" id="{9E678C63-F31D-3459-84C2-0C0A7A29A7B9}"/>
              </a:ext>
            </a:extLst>
          </p:cNvPr>
          <p:cNvSpPr txBox="1"/>
          <p:nvPr/>
        </p:nvSpPr>
        <p:spPr>
          <a:xfrm>
            <a:off x="1168400" y="46272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61"/>
                </a:solidFill>
              </a:rPr>
              <a:t>Google Dataflow Model</a:t>
            </a:r>
            <a:endParaRPr lang="en-GB"/>
          </a:p>
        </p:txBody>
      </p:sp>
      <p:sp>
        <p:nvSpPr>
          <p:cNvPr id="10" name="TextBox 9">
            <a:extLst>
              <a:ext uri="{FF2B5EF4-FFF2-40B4-BE49-F238E27FC236}">
                <a16:creationId xmlns:a16="http://schemas.microsoft.com/office/drawing/2014/main" id="{780AAB93-53CF-1F5E-A949-DEC03F73241A}"/>
              </a:ext>
            </a:extLst>
          </p:cNvPr>
          <p:cNvSpPr txBox="1"/>
          <p:nvPr/>
        </p:nvSpPr>
        <p:spPr>
          <a:xfrm>
            <a:off x="1310341" y="9891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61"/>
                </a:solidFill>
              </a:rPr>
              <a:t>Spark Streaming</a:t>
            </a:r>
            <a:endParaRPr lang="en-GB"/>
          </a:p>
        </p:txBody>
      </p:sp>
      <p:sp>
        <p:nvSpPr>
          <p:cNvPr id="13" name="TextBox 12">
            <a:extLst>
              <a:ext uri="{FF2B5EF4-FFF2-40B4-BE49-F238E27FC236}">
                <a16:creationId xmlns:a16="http://schemas.microsoft.com/office/drawing/2014/main" id="{69B59ABA-8D26-DE04-5697-1E373E3605AA}"/>
              </a:ext>
            </a:extLst>
          </p:cNvPr>
          <p:cNvSpPr txBox="1"/>
          <p:nvPr/>
        </p:nvSpPr>
        <p:spPr>
          <a:xfrm>
            <a:off x="5493871" y="376517"/>
            <a:ext cx="33856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2"/>
                </a:solidFill>
                <a:ea typeface="+mn-lt"/>
                <a:cs typeface="+mn-lt"/>
              </a:rPr>
              <a:t>Traditional batch processing</a:t>
            </a:r>
          </a:p>
        </p:txBody>
      </p:sp>
      <p:sp>
        <p:nvSpPr>
          <p:cNvPr id="24" name="Multiplication Sign 23">
            <a:extLst>
              <a:ext uri="{FF2B5EF4-FFF2-40B4-BE49-F238E27FC236}">
                <a16:creationId xmlns:a16="http://schemas.microsoft.com/office/drawing/2014/main" id="{D6B377D1-883B-FE26-6A7B-3048585D7731}"/>
              </a:ext>
            </a:extLst>
          </p:cNvPr>
          <p:cNvSpPr/>
          <p:nvPr/>
        </p:nvSpPr>
        <p:spPr>
          <a:xfrm>
            <a:off x="8620498" y="275851"/>
            <a:ext cx="615578" cy="578225"/>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E5E86DAC-4DF1-42F4-ACA0-45898FE3F630}"/>
              </a:ext>
            </a:extLst>
          </p:cNvPr>
          <p:cNvSpPr/>
          <p:nvPr/>
        </p:nvSpPr>
        <p:spPr>
          <a:xfrm>
            <a:off x="710080" y="986491"/>
            <a:ext cx="3207870" cy="566569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7" name="Arrow: Down 26">
            <a:extLst>
              <a:ext uri="{FF2B5EF4-FFF2-40B4-BE49-F238E27FC236}">
                <a16:creationId xmlns:a16="http://schemas.microsoft.com/office/drawing/2014/main" id="{DE003163-883D-2E36-C5D8-EF442ACD3FF3}"/>
              </a:ext>
            </a:extLst>
          </p:cNvPr>
          <p:cNvSpPr/>
          <p:nvPr/>
        </p:nvSpPr>
        <p:spPr>
          <a:xfrm>
            <a:off x="5666919" y="855502"/>
            <a:ext cx="417396" cy="1680643"/>
          </a:xfrm>
          <a:prstGeom prst="down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C4ECDDB2-7576-CFA6-0352-78AE0C55A9E2}"/>
              </a:ext>
            </a:extLst>
          </p:cNvPr>
          <p:cNvSpPr txBox="1"/>
          <p:nvPr/>
        </p:nvSpPr>
        <p:spPr>
          <a:xfrm>
            <a:off x="5426636" y="2602752"/>
            <a:ext cx="33856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2"/>
                </a:solidFill>
                <a:ea typeface="+mn-lt"/>
                <a:cs typeface="+mn-lt"/>
              </a:rPr>
              <a:t>Streaming</a:t>
            </a:r>
          </a:p>
        </p:txBody>
      </p:sp>
      <p:sp>
        <p:nvSpPr>
          <p:cNvPr id="29" name="TextBox 28">
            <a:extLst>
              <a:ext uri="{FF2B5EF4-FFF2-40B4-BE49-F238E27FC236}">
                <a16:creationId xmlns:a16="http://schemas.microsoft.com/office/drawing/2014/main" id="{E7B22235-6D6F-7F0D-A5F6-A82C5053A53D}"/>
              </a:ext>
            </a:extLst>
          </p:cNvPr>
          <p:cNvSpPr txBox="1"/>
          <p:nvPr/>
        </p:nvSpPr>
        <p:spPr>
          <a:xfrm>
            <a:off x="6188635" y="1145989"/>
            <a:ext cx="48648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solidFill>
              </a:rPr>
              <a:t>Unable to handle the continuous data</a:t>
            </a:r>
          </a:p>
        </p:txBody>
      </p:sp>
      <p:sp>
        <p:nvSpPr>
          <p:cNvPr id="30" name="TextBox 29">
            <a:extLst>
              <a:ext uri="{FF2B5EF4-FFF2-40B4-BE49-F238E27FC236}">
                <a16:creationId xmlns:a16="http://schemas.microsoft.com/office/drawing/2014/main" id="{54A32EBB-DD67-A0D0-F156-77B03C92148D}"/>
              </a:ext>
            </a:extLst>
          </p:cNvPr>
          <p:cNvSpPr txBox="1"/>
          <p:nvPr/>
        </p:nvSpPr>
        <p:spPr>
          <a:xfrm>
            <a:off x="6188635" y="1713754"/>
            <a:ext cx="67549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solidFill>
                <a:ea typeface="+mn-lt"/>
                <a:cs typeface="+mn-lt"/>
              </a:rPr>
              <a:t> Real time analysis:</a:t>
            </a:r>
            <a:endParaRPr lang="en-US" b="1">
              <a:solidFill>
                <a:schemeClr val="accent1"/>
              </a:solidFill>
            </a:endParaRPr>
          </a:p>
          <a:p>
            <a:r>
              <a:rPr lang="en-US" b="1">
                <a:solidFill>
                  <a:schemeClr val="accent1"/>
                </a:solidFill>
                <a:ea typeface="+mn-lt"/>
                <a:cs typeface="+mn-lt"/>
              </a:rPr>
              <a:t> modern applications, and device systems</a:t>
            </a:r>
          </a:p>
        </p:txBody>
      </p:sp>
      <p:sp>
        <p:nvSpPr>
          <p:cNvPr id="31" name="TextBox 30">
            <a:extLst>
              <a:ext uri="{FF2B5EF4-FFF2-40B4-BE49-F238E27FC236}">
                <a16:creationId xmlns:a16="http://schemas.microsoft.com/office/drawing/2014/main" id="{4F7E5FB2-1263-F620-3FFC-1100DB8D0F04}"/>
              </a:ext>
            </a:extLst>
          </p:cNvPr>
          <p:cNvSpPr txBox="1"/>
          <p:nvPr/>
        </p:nvSpPr>
        <p:spPr>
          <a:xfrm>
            <a:off x="4900706" y="3316942"/>
            <a:ext cx="680197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t>Literature List:</a:t>
            </a:r>
            <a:endParaRPr lang="en-US" sz="1600" b="1"/>
          </a:p>
          <a:p>
            <a:r>
              <a:rPr lang="en-GB" sz="1400"/>
              <a:t>[1]</a:t>
            </a:r>
            <a:r>
              <a:rPr lang="en-GB" sz="1400">
                <a:ea typeface="+mn-lt"/>
                <a:cs typeface="+mn-lt"/>
              </a:rPr>
              <a:t>A Survey on the Evolution of Stream Processing Systems. T. </a:t>
            </a:r>
            <a:r>
              <a:rPr lang="en-GB" sz="1400" err="1">
                <a:ea typeface="+mn-lt"/>
                <a:cs typeface="+mn-lt"/>
              </a:rPr>
              <a:t>Akidau</a:t>
            </a:r>
            <a:r>
              <a:rPr lang="en-GB" sz="1400">
                <a:ea typeface="+mn-lt"/>
                <a:cs typeface="+mn-lt"/>
              </a:rPr>
              <a:t>, S. Chernyak, and R. Lax.</a:t>
            </a:r>
            <a:endParaRPr lang="en-GB" sz="1400"/>
          </a:p>
          <a:p>
            <a:r>
              <a:rPr lang="en-GB" sz="1400"/>
              <a:t>[2]</a:t>
            </a:r>
            <a:r>
              <a:rPr lang="en-GB" sz="1400">
                <a:ea typeface="+mn-lt"/>
                <a:cs typeface="+mn-lt"/>
              </a:rPr>
              <a:t>Discretized Streams: Fault-Tolerant Streaming Computation at Scale. M. Zaharia, T. Das, H. Li, T. Hunter, S. Shenker, and I. Stoica,</a:t>
            </a:r>
            <a:endParaRPr lang="en-GB" sz="1400"/>
          </a:p>
          <a:p>
            <a:r>
              <a:rPr lang="en-GB" sz="1400"/>
              <a:t>[3]</a:t>
            </a:r>
            <a:r>
              <a:rPr lang="en-GB" sz="1400">
                <a:ea typeface="+mn-lt"/>
                <a:cs typeface="+mn-lt"/>
              </a:rPr>
              <a:t>Kafka - A Distributed Messaging System for Log Processing. N. Narkhede, J. Rao, and J. Kreps</a:t>
            </a:r>
          </a:p>
          <a:p>
            <a:r>
              <a:rPr lang="en-GB" sz="1400"/>
              <a:t>[4]</a:t>
            </a:r>
            <a:r>
              <a:rPr lang="en-GB" sz="1400">
                <a:ea typeface="+mn-lt"/>
                <a:cs typeface="+mn-lt"/>
              </a:rPr>
              <a:t>The Dataflow Model: A Practical Approach to Balancing Correctness, Latency, and Cost in Massive-Scale, Unbounded, Out-of-Order Data Processing. M. F. </a:t>
            </a:r>
            <a:r>
              <a:rPr lang="en-GB" sz="1400" err="1">
                <a:ea typeface="+mn-lt"/>
                <a:cs typeface="+mn-lt"/>
              </a:rPr>
              <a:t>Dolz</a:t>
            </a:r>
            <a:r>
              <a:rPr lang="en-GB" sz="1400">
                <a:ea typeface="+mn-lt"/>
                <a:cs typeface="+mn-lt"/>
              </a:rPr>
              <a:t>, P. Th. Eugster, and O. </a:t>
            </a:r>
            <a:r>
              <a:rPr lang="en-GB" sz="1400" err="1">
                <a:ea typeface="+mn-lt"/>
                <a:cs typeface="+mn-lt"/>
              </a:rPr>
              <a:t>Nierstrasz</a:t>
            </a:r>
            <a:r>
              <a:rPr lang="en-GB" sz="1400">
                <a:ea typeface="+mn-lt"/>
                <a:cs typeface="+mn-lt"/>
              </a:rPr>
              <a:t>.</a:t>
            </a:r>
          </a:p>
          <a:p>
            <a:r>
              <a:rPr lang="en-GB" sz="1400"/>
              <a:t>[5]</a:t>
            </a:r>
            <a:r>
              <a:rPr lang="en-GB" sz="1400">
                <a:ea typeface="+mn-lt"/>
                <a:cs typeface="+mn-lt"/>
              </a:rPr>
              <a:t>Structured Streaming - A Declarative API for Real-Time Applications in Apache Spark,” M. Armbrust et al.</a:t>
            </a:r>
          </a:p>
          <a:p>
            <a:endParaRPr lang="en-GB" sz="1400"/>
          </a:p>
          <a:p>
            <a:endParaRPr lang="en-GB" sz="1400"/>
          </a:p>
        </p:txBody>
      </p:sp>
    </p:spTree>
    <p:extLst>
      <p:ext uri="{BB962C8B-B14F-4D97-AF65-F5344CB8AC3E}">
        <p14:creationId xmlns:p14="http://schemas.microsoft.com/office/powerpoint/2010/main" val="2710009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890D92-2DD7-95D5-BB20-3F842E6E0372}"/>
              </a:ext>
            </a:extLst>
          </p:cNvPr>
          <p:cNvSpPr>
            <a:spLocks noGrp="1"/>
          </p:cNvSpPr>
          <p:nvPr>
            <p:ph type="title"/>
          </p:nvPr>
        </p:nvSpPr>
        <p:spPr>
          <a:xfrm>
            <a:off x="1115546" y="333632"/>
            <a:ext cx="10990263" cy="568412"/>
          </a:xfrm>
        </p:spPr>
        <p:txBody>
          <a:bodyPr/>
          <a:lstStyle/>
          <a:p>
            <a:r>
              <a:rPr lang="en-GB">
                <a:latin typeface="Figtree"/>
                <a:ea typeface="+mj-lt"/>
                <a:cs typeface="+mj-lt"/>
              </a:rPr>
              <a:t>The evolution of Streaming</a:t>
            </a:r>
            <a:endParaRPr lang="en-US">
              <a:latin typeface="Figtree"/>
              <a:ea typeface="+mj-lt"/>
              <a:cs typeface="+mj-lt"/>
            </a:endParaRPr>
          </a:p>
        </p:txBody>
      </p:sp>
      <p:sp>
        <p:nvSpPr>
          <p:cNvPr id="11" name="TextBox 10">
            <a:extLst>
              <a:ext uri="{FF2B5EF4-FFF2-40B4-BE49-F238E27FC236}">
                <a16:creationId xmlns:a16="http://schemas.microsoft.com/office/drawing/2014/main" id="{F4C34AB8-2F6C-C854-2280-EA55BD697F5E}"/>
              </a:ext>
            </a:extLst>
          </p:cNvPr>
          <p:cNvSpPr txBox="1"/>
          <p:nvPr/>
        </p:nvSpPr>
        <p:spPr>
          <a:xfrm>
            <a:off x="899459" y="989107"/>
            <a:ext cx="108487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61"/>
                </a:solidFill>
              </a:rPr>
              <a:t>[1] "</a:t>
            </a:r>
            <a:r>
              <a:rPr lang="en-US">
                <a:solidFill>
                  <a:srgbClr val="000061"/>
                </a:solidFill>
                <a:ea typeface="+mn-lt"/>
                <a:cs typeface="+mn-lt"/>
              </a:rPr>
              <a:t>A Survey on the Evolution of Stream Processing Systems</a:t>
            </a:r>
            <a:r>
              <a:rPr lang="en-US" b="1">
                <a:solidFill>
                  <a:srgbClr val="000061"/>
                </a:solidFill>
              </a:rPr>
              <a:t>"  </a:t>
            </a:r>
            <a:r>
              <a:rPr lang="en-US">
                <a:solidFill>
                  <a:srgbClr val="000061"/>
                </a:solidFill>
              </a:rPr>
              <a:t>&lt;T</a:t>
            </a:r>
            <a:r>
              <a:rPr lang="en-US">
                <a:solidFill>
                  <a:srgbClr val="000061"/>
                </a:solidFill>
                <a:ea typeface="+mn-lt"/>
                <a:cs typeface="+mn-lt"/>
              </a:rPr>
              <a:t>. </a:t>
            </a:r>
            <a:r>
              <a:rPr lang="en-US" err="1">
                <a:solidFill>
                  <a:srgbClr val="000061"/>
                </a:solidFill>
                <a:ea typeface="+mn-lt"/>
                <a:cs typeface="+mn-lt"/>
              </a:rPr>
              <a:t>Akidau</a:t>
            </a:r>
            <a:r>
              <a:rPr lang="en-US">
                <a:solidFill>
                  <a:srgbClr val="000061"/>
                </a:solidFill>
                <a:ea typeface="+mn-lt"/>
                <a:cs typeface="+mn-lt"/>
              </a:rPr>
              <a:t>, S. Chernyak, and R. Lax&gt;</a:t>
            </a:r>
            <a:endParaRPr lang="en-US" b="1">
              <a:solidFill>
                <a:srgbClr val="000061"/>
              </a:solidFill>
            </a:endParaRPr>
          </a:p>
        </p:txBody>
      </p:sp>
      <p:pic>
        <p:nvPicPr>
          <p:cNvPr id="12" name="Picture 11" descr="A diagram of data streaming&#10;&#10;Description automatically generated">
            <a:extLst>
              <a:ext uri="{FF2B5EF4-FFF2-40B4-BE49-F238E27FC236}">
                <a16:creationId xmlns:a16="http://schemas.microsoft.com/office/drawing/2014/main" id="{29E74C61-3DE2-1C1A-BC73-90D39332A24D}"/>
              </a:ext>
            </a:extLst>
          </p:cNvPr>
          <p:cNvPicPr>
            <a:picLocks noChangeAspect="1"/>
          </p:cNvPicPr>
          <p:nvPr/>
        </p:nvPicPr>
        <p:blipFill>
          <a:blip r:embed="rId2"/>
          <a:stretch>
            <a:fillRect/>
          </a:stretch>
        </p:blipFill>
        <p:spPr>
          <a:xfrm>
            <a:off x="996577" y="1524897"/>
            <a:ext cx="10564905" cy="3726027"/>
          </a:xfrm>
          <a:prstGeom prst="rect">
            <a:avLst/>
          </a:prstGeom>
        </p:spPr>
      </p:pic>
    </p:spTree>
    <p:extLst>
      <p:ext uri="{BB962C8B-B14F-4D97-AF65-F5344CB8AC3E}">
        <p14:creationId xmlns:p14="http://schemas.microsoft.com/office/powerpoint/2010/main" val="391939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607BA9C-E25C-99D9-53B8-8BC843B57109}"/>
              </a:ext>
            </a:extLst>
          </p:cNvPr>
          <p:cNvSpPr>
            <a:spLocks noGrp="1"/>
          </p:cNvSpPr>
          <p:nvPr>
            <p:ph type="body" sz="quarter" idx="14"/>
          </p:nvPr>
        </p:nvSpPr>
        <p:spPr/>
        <p:txBody>
          <a:bodyPr/>
          <a:lstStyle/>
          <a:p>
            <a:r>
              <a:rPr lang="en-US"/>
              <a:t>D-Stream and Spark Streaming</a:t>
            </a:r>
          </a:p>
        </p:txBody>
      </p:sp>
    </p:spTree>
    <p:extLst>
      <p:ext uri="{BB962C8B-B14F-4D97-AF65-F5344CB8AC3E}">
        <p14:creationId xmlns:p14="http://schemas.microsoft.com/office/powerpoint/2010/main" val="1710999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8428" y="348573"/>
            <a:ext cx="10990263" cy="568412"/>
          </a:xfrm>
        </p:spPr>
        <p:txBody>
          <a:bodyPr/>
          <a:lstStyle/>
          <a:p>
            <a:r>
              <a:rPr lang="sv-SE">
                <a:solidFill>
                  <a:schemeClr val="accent3"/>
                </a:solidFill>
                <a:ea typeface="+mj-lt"/>
                <a:cs typeface="+mj-lt"/>
              </a:rPr>
              <a:t>D-</a:t>
            </a:r>
            <a:r>
              <a:rPr lang="sv-SE" err="1">
                <a:solidFill>
                  <a:schemeClr val="accent3"/>
                </a:solidFill>
                <a:ea typeface="+mj-lt"/>
                <a:cs typeface="+mj-lt"/>
              </a:rPr>
              <a:t>Stream</a:t>
            </a:r>
            <a:r>
              <a:rPr lang="sv-SE">
                <a:solidFill>
                  <a:schemeClr val="accent3"/>
                </a:solidFill>
                <a:ea typeface="+mj-lt"/>
                <a:cs typeface="+mj-lt"/>
              </a:rPr>
              <a:t> and Spark Streaming </a:t>
            </a:r>
          </a:p>
        </p:txBody>
      </p:sp>
      <p:sp>
        <p:nvSpPr>
          <p:cNvPr id="5" name="Content Placeholder 4"/>
          <p:cNvSpPr>
            <a:spLocks noGrp="1"/>
          </p:cNvSpPr>
          <p:nvPr>
            <p:ph idx="1"/>
          </p:nvPr>
        </p:nvSpPr>
        <p:spPr>
          <a:xfrm>
            <a:off x="746285" y="1075471"/>
            <a:ext cx="9443852" cy="4478008"/>
          </a:xfrm>
        </p:spPr>
        <p:txBody>
          <a:bodyPr vert="horz" lIns="91440" tIns="45720" rIns="91440" bIns="45720" rtlCol="0" anchor="t">
            <a:noAutofit/>
          </a:bodyPr>
          <a:lstStyle/>
          <a:p>
            <a:pPr>
              <a:buFont typeface="Wingdings" panose="020B0604020202020204" pitchFamily="34" charset="0"/>
              <a:buChar char="§"/>
            </a:pPr>
            <a:r>
              <a:rPr lang="sv-SE" b="1">
                <a:solidFill>
                  <a:schemeClr val="accent1"/>
                </a:solidFill>
                <a:ea typeface="+mn-lt"/>
                <a:cs typeface="+mn-lt"/>
              </a:rPr>
              <a:t>D-</a:t>
            </a:r>
            <a:r>
              <a:rPr lang="sv-SE" b="1" err="1">
                <a:solidFill>
                  <a:schemeClr val="accent1"/>
                </a:solidFill>
                <a:ea typeface="+mn-lt"/>
                <a:cs typeface="+mn-lt"/>
              </a:rPr>
              <a:t>Stream</a:t>
            </a:r>
            <a:r>
              <a:rPr lang="sv-SE">
                <a:ea typeface="+mn-lt"/>
                <a:cs typeface="+mn-lt"/>
              </a:rPr>
              <a:t>: </a:t>
            </a:r>
            <a:r>
              <a:rPr lang="sv-SE">
                <a:solidFill>
                  <a:schemeClr val="accent1"/>
                </a:solidFill>
                <a:ea typeface="+mn-lt"/>
                <a:cs typeface="+mn-lt"/>
              </a:rPr>
              <a:t>a new streaming </a:t>
            </a:r>
            <a:r>
              <a:rPr lang="sv-SE" err="1">
                <a:solidFill>
                  <a:schemeClr val="accent1"/>
                </a:solidFill>
                <a:ea typeface="+mn-lt"/>
                <a:cs typeface="+mn-lt"/>
              </a:rPr>
              <a:t>structure</a:t>
            </a:r>
            <a:r>
              <a:rPr lang="sv-SE">
                <a:solidFill>
                  <a:schemeClr val="accent1"/>
                </a:solidFill>
                <a:ea typeface="+mn-lt"/>
                <a:cs typeface="+mn-lt"/>
              </a:rPr>
              <a:t>  </a:t>
            </a:r>
            <a:endParaRPr lang="en-US">
              <a:solidFill>
                <a:schemeClr val="accent1"/>
              </a:solidFill>
              <a:ea typeface="+mn-lt"/>
              <a:cs typeface="+mn-lt"/>
            </a:endParaRPr>
          </a:p>
          <a:p>
            <a:pPr>
              <a:buFont typeface="Wingdings" panose="020B0604020202020204" pitchFamily="34" charset="0"/>
              <a:buChar char="§"/>
            </a:pPr>
            <a:r>
              <a:rPr lang="sv-SE">
                <a:solidFill>
                  <a:schemeClr val="accent1"/>
                </a:solidFill>
                <a:ea typeface="+mn-lt"/>
                <a:cs typeface="+mn-lt"/>
              </a:rPr>
              <a:t>A D-</a:t>
            </a:r>
            <a:r>
              <a:rPr lang="sv-SE" err="1">
                <a:solidFill>
                  <a:schemeClr val="accent1"/>
                </a:solidFill>
                <a:ea typeface="+mn-lt"/>
                <a:cs typeface="+mn-lt"/>
              </a:rPr>
              <a:t>Stream</a:t>
            </a:r>
            <a:r>
              <a:rPr lang="sv-SE">
                <a:solidFill>
                  <a:schemeClr val="accent1"/>
                </a:solidFill>
                <a:ea typeface="+mn-lt"/>
                <a:cs typeface="+mn-lt"/>
              </a:rPr>
              <a:t> is a </a:t>
            </a:r>
            <a:r>
              <a:rPr lang="sv-SE" err="1">
                <a:solidFill>
                  <a:schemeClr val="accent1"/>
                </a:solidFill>
                <a:ea typeface="+mn-lt"/>
                <a:cs typeface="+mn-lt"/>
              </a:rPr>
              <a:t>sequence</a:t>
            </a:r>
            <a:r>
              <a:rPr lang="sv-SE">
                <a:solidFill>
                  <a:schemeClr val="accent1"/>
                </a:solidFill>
                <a:ea typeface="+mn-lt"/>
                <a:cs typeface="+mn-lt"/>
              </a:rPr>
              <a:t> </a:t>
            </a:r>
            <a:r>
              <a:rPr lang="sv-SE" err="1">
                <a:solidFill>
                  <a:schemeClr val="accent1"/>
                </a:solidFill>
                <a:ea typeface="+mn-lt"/>
                <a:cs typeface="+mn-lt"/>
              </a:rPr>
              <a:t>of</a:t>
            </a:r>
            <a:r>
              <a:rPr lang="sv-SE">
                <a:solidFill>
                  <a:schemeClr val="accent1"/>
                </a:solidFill>
                <a:ea typeface="+mn-lt"/>
                <a:cs typeface="+mn-lt"/>
              </a:rPr>
              <a:t> </a:t>
            </a:r>
            <a:r>
              <a:rPr lang="sv-SE" err="1">
                <a:solidFill>
                  <a:schemeClr val="accent1"/>
                </a:solidFill>
                <a:ea typeface="+mn-lt"/>
                <a:cs typeface="+mn-lt"/>
              </a:rPr>
              <a:t>immutable</a:t>
            </a:r>
            <a:r>
              <a:rPr lang="sv-SE">
                <a:solidFill>
                  <a:schemeClr val="accent1"/>
                </a:solidFill>
                <a:ea typeface="+mn-lt"/>
                <a:cs typeface="+mn-lt"/>
              </a:rPr>
              <a:t>, </a:t>
            </a:r>
            <a:r>
              <a:rPr lang="sv-SE" err="1">
                <a:solidFill>
                  <a:schemeClr val="accent1"/>
                </a:solidFill>
                <a:ea typeface="+mn-lt"/>
                <a:cs typeface="+mn-lt"/>
              </a:rPr>
              <a:t>partitioned</a:t>
            </a:r>
            <a:r>
              <a:rPr lang="sv-SE">
                <a:solidFill>
                  <a:schemeClr val="accent1"/>
                </a:solidFill>
                <a:ea typeface="+mn-lt"/>
                <a:cs typeface="+mn-lt"/>
              </a:rPr>
              <a:t> </a:t>
            </a:r>
            <a:r>
              <a:rPr lang="sv-SE" err="1">
                <a:solidFill>
                  <a:schemeClr val="accent1"/>
                </a:solidFill>
                <a:ea typeface="+mn-lt"/>
                <a:cs typeface="+mn-lt"/>
              </a:rPr>
              <a:t>datasets</a:t>
            </a:r>
            <a:r>
              <a:rPr lang="sv-SE">
                <a:solidFill>
                  <a:schemeClr val="accent1"/>
                </a:solidFill>
                <a:ea typeface="+mn-lt"/>
                <a:cs typeface="+mn-lt"/>
              </a:rPr>
              <a:t> (</a:t>
            </a:r>
            <a:r>
              <a:rPr lang="sv-SE" err="1">
                <a:solidFill>
                  <a:schemeClr val="accent1"/>
                </a:solidFill>
                <a:ea typeface="+mn-lt"/>
                <a:cs typeface="+mn-lt"/>
              </a:rPr>
              <a:t>RDDs</a:t>
            </a:r>
            <a:r>
              <a:rPr lang="sv-SE">
                <a:solidFill>
                  <a:schemeClr val="accent1"/>
                </a:solidFill>
                <a:ea typeface="+mn-lt"/>
                <a:cs typeface="+mn-lt"/>
              </a:rPr>
              <a:t>) </a:t>
            </a:r>
          </a:p>
          <a:p>
            <a:pPr>
              <a:buFont typeface="Wingdings" panose="020B0604020202020204" pitchFamily="34" charset="0"/>
              <a:buChar char="§"/>
            </a:pPr>
            <a:r>
              <a:rPr lang="sv-SE" b="1" err="1">
                <a:solidFill>
                  <a:schemeClr val="accent1"/>
                </a:solidFill>
                <a:ea typeface="+mn-lt"/>
                <a:cs typeface="+mn-lt"/>
              </a:rPr>
              <a:t>Low</a:t>
            </a:r>
            <a:r>
              <a:rPr lang="sv-SE" b="1">
                <a:solidFill>
                  <a:schemeClr val="accent1"/>
                </a:solidFill>
                <a:ea typeface="+mn-lt"/>
                <a:cs typeface="+mn-lt"/>
              </a:rPr>
              <a:t> </a:t>
            </a:r>
            <a:r>
              <a:rPr lang="sv-SE" b="1" err="1">
                <a:solidFill>
                  <a:schemeClr val="accent1"/>
                </a:solidFill>
                <a:ea typeface="+mn-lt"/>
                <a:cs typeface="+mn-lt"/>
              </a:rPr>
              <a:t>latency</a:t>
            </a:r>
            <a:r>
              <a:rPr lang="sv-SE">
                <a:solidFill>
                  <a:schemeClr val="accent1"/>
                </a:solidFill>
                <a:ea typeface="+mn-lt"/>
                <a:cs typeface="+mn-lt"/>
              </a:rPr>
              <a:t>: </a:t>
            </a:r>
            <a:r>
              <a:rPr lang="sv-SE" err="1">
                <a:solidFill>
                  <a:schemeClr val="accent1"/>
                </a:solidFill>
                <a:ea typeface="+mn-lt"/>
                <a:cs typeface="+mn-lt"/>
              </a:rPr>
              <a:t>Keeps</a:t>
            </a:r>
            <a:r>
              <a:rPr lang="sv-SE">
                <a:solidFill>
                  <a:schemeClr val="accent1"/>
                </a:solidFill>
                <a:ea typeface="+mn-lt"/>
                <a:cs typeface="+mn-lt"/>
              </a:rPr>
              <a:t> data in </a:t>
            </a:r>
            <a:r>
              <a:rPr lang="sv-SE" err="1">
                <a:solidFill>
                  <a:schemeClr val="accent1"/>
                </a:solidFill>
                <a:ea typeface="+mn-lt"/>
                <a:cs typeface="+mn-lt"/>
              </a:rPr>
              <a:t>memory</a:t>
            </a:r>
            <a:endParaRPr lang="sv-SE">
              <a:solidFill>
                <a:schemeClr val="accent1"/>
              </a:solidFill>
              <a:ea typeface="+mn-lt"/>
              <a:cs typeface="+mn-lt"/>
            </a:endParaRPr>
          </a:p>
          <a:p>
            <a:pPr>
              <a:buFont typeface="Wingdings" panose="020B0604020202020204" pitchFamily="34" charset="0"/>
              <a:buChar char="§"/>
            </a:pPr>
            <a:r>
              <a:rPr lang="sv-SE" b="1" err="1">
                <a:solidFill>
                  <a:schemeClr val="accent1"/>
                </a:solidFill>
                <a:ea typeface="+mn-lt"/>
                <a:cs typeface="+mn-lt"/>
              </a:rPr>
              <a:t>Fault</a:t>
            </a:r>
            <a:r>
              <a:rPr lang="sv-SE" b="1">
                <a:solidFill>
                  <a:schemeClr val="accent1"/>
                </a:solidFill>
                <a:ea typeface="+mn-lt"/>
                <a:cs typeface="+mn-lt"/>
              </a:rPr>
              <a:t> </a:t>
            </a:r>
            <a:r>
              <a:rPr lang="sv-SE" b="1" err="1">
                <a:solidFill>
                  <a:schemeClr val="accent1"/>
                </a:solidFill>
                <a:ea typeface="+mn-lt"/>
                <a:cs typeface="+mn-lt"/>
              </a:rPr>
              <a:t>tolerance</a:t>
            </a:r>
            <a:r>
              <a:rPr lang="sv-SE">
                <a:solidFill>
                  <a:schemeClr val="accent1"/>
                </a:solidFill>
                <a:ea typeface="+mn-lt"/>
                <a:cs typeface="+mn-lt"/>
              </a:rPr>
              <a:t>: </a:t>
            </a:r>
            <a:r>
              <a:rPr lang="sv-SE" err="1">
                <a:solidFill>
                  <a:schemeClr val="accent1"/>
                </a:solidFill>
                <a:ea typeface="+mn-lt"/>
                <a:cs typeface="+mn-lt"/>
              </a:rPr>
              <a:t>parallel</a:t>
            </a:r>
            <a:r>
              <a:rPr lang="sv-SE">
                <a:solidFill>
                  <a:schemeClr val="accent1"/>
                </a:solidFill>
                <a:ea typeface="+mn-lt"/>
                <a:cs typeface="+mn-lt"/>
              </a:rPr>
              <a:t> </a:t>
            </a:r>
            <a:r>
              <a:rPr lang="sv-SE" err="1">
                <a:solidFill>
                  <a:schemeClr val="accent1"/>
                </a:solidFill>
                <a:ea typeface="+mn-lt"/>
                <a:cs typeface="+mn-lt"/>
              </a:rPr>
              <a:t>recovery</a:t>
            </a:r>
            <a:r>
              <a:rPr lang="sv-SE">
                <a:solidFill>
                  <a:schemeClr val="accent1"/>
                </a:solidFill>
                <a:ea typeface="+mn-lt"/>
                <a:cs typeface="+mn-lt"/>
              </a:rPr>
              <a:t> by </a:t>
            </a:r>
            <a:r>
              <a:rPr lang="sv-SE" err="1">
                <a:solidFill>
                  <a:schemeClr val="accent1"/>
                </a:solidFill>
                <a:ea typeface="+mn-lt"/>
                <a:cs typeface="+mn-lt"/>
              </a:rPr>
              <a:t>racking</a:t>
            </a:r>
            <a:r>
              <a:rPr lang="sv-SE">
                <a:solidFill>
                  <a:schemeClr val="accent1"/>
                </a:solidFill>
                <a:ea typeface="+mn-lt"/>
                <a:cs typeface="+mn-lt"/>
              </a:rPr>
              <a:t> the </a:t>
            </a:r>
            <a:r>
              <a:rPr lang="sv-SE" err="1">
                <a:solidFill>
                  <a:schemeClr val="accent1"/>
                </a:solidFill>
                <a:ea typeface="+mn-lt"/>
                <a:cs typeface="+mn-lt"/>
              </a:rPr>
              <a:t>lineage</a:t>
            </a:r>
            <a:r>
              <a:rPr lang="sv-SE">
                <a:solidFill>
                  <a:schemeClr val="accent1"/>
                </a:solidFill>
                <a:ea typeface="+mn-lt"/>
                <a:cs typeface="+mn-lt"/>
              </a:rPr>
              <a:t> </a:t>
            </a:r>
            <a:r>
              <a:rPr lang="sv-SE" err="1">
                <a:solidFill>
                  <a:schemeClr val="accent1"/>
                </a:solidFill>
                <a:ea typeface="+mn-lt"/>
                <a:cs typeface="+mn-lt"/>
              </a:rPr>
              <a:t>graph</a:t>
            </a:r>
            <a:r>
              <a:rPr lang="sv-SE">
                <a:solidFill>
                  <a:schemeClr val="accent1"/>
                </a:solidFill>
                <a:ea typeface="+mn-lt"/>
                <a:cs typeface="+mn-lt"/>
              </a:rPr>
              <a:t> </a:t>
            </a:r>
            <a:r>
              <a:rPr lang="sv-SE" err="1">
                <a:solidFill>
                  <a:schemeClr val="accent1"/>
                </a:solidFill>
                <a:ea typeface="+mn-lt"/>
                <a:cs typeface="+mn-lt"/>
              </a:rPr>
              <a:t>of</a:t>
            </a:r>
            <a:r>
              <a:rPr lang="sv-SE">
                <a:solidFill>
                  <a:schemeClr val="accent1"/>
                </a:solidFill>
                <a:ea typeface="+mn-lt"/>
                <a:cs typeface="+mn-lt"/>
              </a:rPr>
              <a:t> operations </a:t>
            </a:r>
            <a:r>
              <a:rPr lang="sv-SE" err="1">
                <a:solidFill>
                  <a:schemeClr val="accent1"/>
                </a:solidFill>
                <a:ea typeface="+mn-lt"/>
                <a:cs typeface="+mn-lt"/>
              </a:rPr>
              <a:t>that</a:t>
            </a:r>
            <a:r>
              <a:rPr lang="sv-SE">
                <a:solidFill>
                  <a:schemeClr val="accent1"/>
                </a:solidFill>
                <a:ea typeface="+mn-lt"/>
                <a:cs typeface="+mn-lt"/>
              </a:rPr>
              <a:t> </a:t>
            </a:r>
            <a:r>
              <a:rPr lang="sv-SE" err="1">
                <a:solidFill>
                  <a:schemeClr val="accent1"/>
                </a:solidFill>
                <a:ea typeface="+mn-lt"/>
                <a:cs typeface="+mn-lt"/>
              </a:rPr>
              <a:t>were</a:t>
            </a:r>
            <a:r>
              <a:rPr lang="sv-SE">
                <a:solidFill>
                  <a:schemeClr val="accent1"/>
                </a:solidFill>
                <a:ea typeface="+mn-lt"/>
                <a:cs typeface="+mn-lt"/>
              </a:rPr>
              <a:t> </a:t>
            </a:r>
            <a:r>
              <a:rPr lang="sv-SE" err="1">
                <a:solidFill>
                  <a:schemeClr val="accent1"/>
                </a:solidFill>
                <a:ea typeface="+mn-lt"/>
                <a:cs typeface="+mn-lt"/>
              </a:rPr>
              <a:t>used</a:t>
            </a:r>
            <a:r>
              <a:rPr lang="sv-SE">
                <a:solidFill>
                  <a:schemeClr val="accent1"/>
                </a:solidFill>
                <a:ea typeface="+mn-lt"/>
                <a:cs typeface="+mn-lt"/>
              </a:rPr>
              <a:t> to </a:t>
            </a:r>
            <a:r>
              <a:rPr lang="sv-SE" err="1">
                <a:solidFill>
                  <a:schemeClr val="accent1"/>
                </a:solidFill>
                <a:ea typeface="+mn-lt"/>
                <a:cs typeface="+mn-lt"/>
              </a:rPr>
              <a:t>build</a:t>
            </a:r>
            <a:r>
              <a:rPr lang="sv-SE">
                <a:solidFill>
                  <a:schemeClr val="accent1"/>
                </a:solidFill>
                <a:ea typeface="+mn-lt"/>
                <a:cs typeface="+mn-lt"/>
              </a:rPr>
              <a:t> it</a:t>
            </a:r>
            <a:endParaRPr lang="sv-SE">
              <a:solidFill>
                <a:schemeClr val="accent1"/>
              </a:solidFill>
            </a:endParaRPr>
          </a:p>
          <a:p>
            <a:pPr>
              <a:buFont typeface="Wingdings" panose="020B0604020202020204" pitchFamily="34" charset="0"/>
              <a:buChar char="§"/>
            </a:pPr>
            <a:r>
              <a:rPr lang="sv-SE">
                <a:solidFill>
                  <a:schemeClr val="accent1"/>
                </a:solidFill>
                <a:ea typeface="+mn-lt"/>
                <a:cs typeface="+mn-lt"/>
              </a:rPr>
              <a:t>All </a:t>
            </a:r>
            <a:r>
              <a:rPr lang="sv-SE" err="1">
                <a:solidFill>
                  <a:schemeClr val="accent1"/>
                </a:solidFill>
                <a:ea typeface="+mn-lt"/>
                <a:cs typeface="+mn-lt"/>
              </a:rPr>
              <a:t>state</a:t>
            </a:r>
            <a:r>
              <a:rPr lang="sv-SE">
                <a:solidFill>
                  <a:schemeClr val="accent1"/>
                </a:solidFill>
                <a:ea typeface="+mn-lt"/>
                <a:cs typeface="+mn-lt"/>
              </a:rPr>
              <a:t> in Spark Streaming is </a:t>
            </a:r>
            <a:r>
              <a:rPr lang="sv-SE" err="1">
                <a:solidFill>
                  <a:schemeClr val="accent1"/>
                </a:solidFill>
                <a:ea typeface="+mn-lt"/>
                <a:cs typeface="+mn-lt"/>
              </a:rPr>
              <a:t>stored</a:t>
            </a:r>
            <a:r>
              <a:rPr lang="sv-SE">
                <a:solidFill>
                  <a:schemeClr val="accent1"/>
                </a:solidFill>
                <a:ea typeface="+mn-lt"/>
                <a:cs typeface="+mn-lt"/>
              </a:rPr>
              <a:t> in </a:t>
            </a:r>
            <a:r>
              <a:rPr lang="sv-SE" err="1">
                <a:solidFill>
                  <a:schemeClr val="accent1"/>
                </a:solidFill>
                <a:ea typeface="+mn-lt"/>
                <a:cs typeface="+mn-lt"/>
              </a:rPr>
              <a:t>fault</a:t>
            </a:r>
            <a:r>
              <a:rPr lang="sv-SE">
                <a:solidFill>
                  <a:schemeClr val="accent1"/>
                </a:solidFill>
                <a:ea typeface="+mn-lt"/>
                <a:cs typeface="+mn-lt"/>
              </a:rPr>
              <a:t>-tolerant data </a:t>
            </a:r>
            <a:r>
              <a:rPr lang="sv-SE" err="1">
                <a:solidFill>
                  <a:schemeClr val="accent1"/>
                </a:solidFill>
                <a:ea typeface="+mn-lt"/>
                <a:cs typeface="+mn-lt"/>
              </a:rPr>
              <a:t>structures</a:t>
            </a:r>
            <a:r>
              <a:rPr lang="sv-SE">
                <a:solidFill>
                  <a:schemeClr val="accent1"/>
                </a:solidFill>
                <a:ea typeface="+mn-lt"/>
                <a:cs typeface="+mn-lt"/>
              </a:rPr>
              <a:t> (</a:t>
            </a:r>
            <a:r>
              <a:rPr lang="sv-SE" err="1">
                <a:solidFill>
                  <a:schemeClr val="accent1"/>
                </a:solidFill>
                <a:ea typeface="+mn-lt"/>
                <a:cs typeface="+mn-lt"/>
              </a:rPr>
              <a:t>RDDs</a:t>
            </a:r>
            <a:r>
              <a:rPr lang="sv-SE">
                <a:solidFill>
                  <a:schemeClr val="accent1"/>
                </a:solidFill>
                <a:ea typeface="+mn-lt"/>
                <a:cs typeface="+mn-lt"/>
              </a:rPr>
              <a:t>)</a:t>
            </a:r>
            <a:endParaRPr lang="sv-SE">
              <a:solidFill>
                <a:schemeClr val="accent1"/>
              </a:solidFill>
            </a:endParaRPr>
          </a:p>
          <a:p>
            <a:pPr marL="0" indent="0">
              <a:buNone/>
            </a:pPr>
            <a:endParaRPr lang="sv-SE"/>
          </a:p>
        </p:txBody>
      </p:sp>
      <p:pic>
        <p:nvPicPr>
          <p:cNvPr id="2" name="Picture 1" descr="A diagram of a network&#10;&#10;Description automatically generated">
            <a:extLst>
              <a:ext uri="{FF2B5EF4-FFF2-40B4-BE49-F238E27FC236}">
                <a16:creationId xmlns:a16="http://schemas.microsoft.com/office/drawing/2014/main" id="{B575A0A0-C44E-476E-31E1-5F89FBF11795}"/>
              </a:ext>
            </a:extLst>
          </p:cNvPr>
          <p:cNvPicPr>
            <a:picLocks noChangeAspect="1"/>
          </p:cNvPicPr>
          <p:nvPr/>
        </p:nvPicPr>
        <p:blipFill rotWithShape="1">
          <a:blip r:embed="rId2"/>
          <a:srcRect l="11810" t="6234" r="8129" b="-499"/>
          <a:stretch/>
        </p:blipFill>
        <p:spPr>
          <a:xfrm>
            <a:off x="1015785" y="3340718"/>
            <a:ext cx="4192223" cy="3039560"/>
          </a:xfrm>
          <a:prstGeom prst="rect">
            <a:avLst/>
          </a:prstGeom>
        </p:spPr>
      </p:pic>
      <p:sp>
        <p:nvSpPr>
          <p:cNvPr id="6" name="TextBox 5">
            <a:extLst>
              <a:ext uri="{FF2B5EF4-FFF2-40B4-BE49-F238E27FC236}">
                <a16:creationId xmlns:a16="http://schemas.microsoft.com/office/drawing/2014/main" id="{7515FDD9-81A8-04F3-9675-E8C4055F7197}"/>
              </a:ext>
            </a:extLst>
          </p:cNvPr>
          <p:cNvSpPr txBox="1"/>
          <p:nvPr/>
        </p:nvSpPr>
        <p:spPr>
          <a:xfrm>
            <a:off x="1632642" y="6314569"/>
            <a:ext cx="35724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sz="1400" err="1"/>
              <a:t>Figure</a:t>
            </a:r>
            <a:r>
              <a:rPr lang="sv-SE" sz="1400"/>
              <a:t>: </a:t>
            </a:r>
            <a:r>
              <a:rPr lang="sv-SE" sz="1400" err="1"/>
              <a:t>Lineage</a:t>
            </a:r>
            <a:r>
              <a:rPr lang="sv-SE" sz="1400">
                <a:ea typeface="+mn-lt"/>
                <a:cs typeface="+mn-lt"/>
              </a:rPr>
              <a:t> </a:t>
            </a:r>
            <a:r>
              <a:rPr lang="sv-SE" sz="1400" err="1">
                <a:ea typeface="+mn-lt"/>
                <a:cs typeface="+mn-lt"/>
              </a:rPr>
              <a:t>graph</a:t>
            </a:r>
            <a:r>
              <a:rPr lang="sv-SE" sz="1400">
                <a:ea typeface="+mn-lt"/>
                <a:cs typeface="+mn-lt"/>
              </a:rPr>
              <a:t> for </a:t>
            </a:r>
            <a:r>
              <a:rPr lang="sv-SE" sz="1400" err="1">
                <a:ea typeface="+mn-lt"/>
                <a:cs typeface="+mn-lt"/>
              </a:rPr>
              <a:t>RDDs</a:t>
            </a:r>
            <a:endParaRPr lang="sv-SE" sz="1400"/>
          </a:p>
        </p:txBody>
      </p:sp>
      <p:pic>
        <p:nvPicPr>
          <p:cNvPr id="7" name="Picture 6" descr="A diagram of a computer program&#10;&#10;Description automatically generated">
            <a:extLst>
              <a:ext uri="{FF2B5EF4-FFF2-40B4-BE49-F238E27FC236}">
                <a16:creationId xmlns:a16="http://schemas.microsoft.com/office/drawing/2014/main" id="{C84A3CC9-A2E6-1928-64FF-4ACCD1CE6D04}"/>
              </a:ext>
            </a:extLst>
          </p:cNvPr>
          <p:cNvPicPr>
            <a:picLocks noChangeAspect="1"/>
          </p:cNvPicPr>
          <p:nvPr/>
        </p:nvPicPr>
        <p:blipFill>
          <a:blip r:embed="rId3"/>
          <a:stretch>
            <a:fillRect/>
          </a:stretch>
        </p:blipFill>
        <p:spPr>
          <a:xfrm>
            <a:off x="6049895" y="3222819"/>
            <a:ext cx="4139132" cy="2845638"/>
          </a:xfrm>
          <a:prstGeom prst="rect">
            <a:avLst/>
          </a:prstGeom>
        </p:spPr>
      </p:pic>
      <p:sp>
        <p:nvSpPr>
          <p:cNvPr id="8" name="TextBox 7">
            <a:extLst>
              <a:ext uri="{FF2B5EF4-FFF2-40B4-BE49-F238E27FC236}">
                <a16:creationId xmlns:a16="http://schemas.microsoft.com/office/drawing/2014/main" id="{CCD181EC-B205-2F28-23EC-2EE0DB5A1F7B}"/>
              </a:ext>
            </a:extLst>
          </p:cNvPr>
          <p:cNvSpPr txBox="1"/>
          <p:nvPr/>
        </p:nvSpPr>
        <p:spPr>
          <a:xfrm>
            <a:off x="5723325" y="6312433"/>
            <a:ext cx="58744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Figure: High-level overview of the Spark Streaming system</a:t>
            </a:r>
          </a:p>
        </p:txBody>
      </p:sp>
    </p:spTree>
    <p:extLst>
      <p:ext uri="{BB962C8B-B14F-4D97-AF65-F5344CB8AC3E}">
        <p14:creationId xmlns:p14="http://schemas.microsoft.com/office/powerpoint/2010/main" val="4213902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3B62-D37B-0BC4-3394-6B86B0BF5969}"/>
              </a:ext>
            </a:extLst>
          </p:cNvPr>
          <p:cNvSpPr>
            <a:spLocks noGrp="1"/>
          </p:cNvSpPr>
          <p:nvPr>
            <p:ph type="title"/>
          </p:nvPr>
        </p:nvSpPr>
        <p:spPr>
          <a:xfrm>
            <a:off x="1061117" y="320825"/>
            <a:ext cx="10990263" cy="568412"/>
          </a:xfrm>
        </p:spPr>
        <p:txBody>
          <a:bodyPr/>
          <a:lstStyle/>
          <a:p>
            <a:r>
              <a:rPr lang="en-GB"/>
              <a:t>Spark Streaming</a:t>
            </a:r>
          </a:p>
        </p:txBody>
      </p:sp>
      <p:sp>
        <p:nvSpPr>
          <p:cNvPr id="5" name="TextBox 4">
            <a:extLst>
              <a:ext uri="{FF2B5EF4-FFF2-40B4-BE49-F238E27FC236}">
                <a16:creationId xmlns:a16="http://schemas.microsoft.com/office/drawing/2014/main" id="{5EF2D06B-BC4F-A2D8-7612-9B3309D31100}"/>
              </a:ext>
            </a:extLst>
          </p:cNvPr>
          <p:cNvSpPr txBox="1"/>
          <p:nvPr/>
        </p:nvSpPr>
        <p:spPr>
          <a:xfrm>
            <a:off x="7862048" y="1377576"/>
            <a:ext cx="27432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 </a:t>
            </a:r>
            <a:r>
              <a:rPr lang="en-US" b="1"/>
              <a:t>A master</a:t>
            </a:r>
            <a:r>
              <a:rPr lang="en-US"/>
              <a:t> that tracks the D-Stream lineage graph and schedules tasks to compute new RDD partitions.</a:t>
            </a:r>
          </a:p>
          <a:p>
            <a:pPr marL="285750" indent="-285750">
              <a:buFont typeface="Arial"/>
              <a:buChar char="•"/>
            </a:pPr>
            <a:r>
              <a:rPr lang="en-US" b="1"/>
              <a:t>Worker nodes</a:t>
            </a:r>
            <a:r>
              <a:rPr lang="en-US"/>
              <a:t> that receive data, store the partitions of input and computed RDDs, and execute tasks.</a:t>
            </a:r>
          </a:p>
          <a:p>
            <a:pPr marL="285750" indent="-285750">
              <a:buFont typeface="Arial"/>
              <a:buChar char="•"/>
            </a:pPr>
            <a:r>
              <a:rPr lang="en-US"/>
              <a:t>A client library used to send data into the system</a:t>
            </a:r>
          </a:p>
        </p:txBody>
      </p:sp>
      <p:sp>
        <p:nvSpPr>
          <p:cNvPr id="6" name="TextBox 5">
            <a:extLst>
              <a:ext uri="{FF2B5EF4-FFF2-40B4-BE49-F238E27FC236}">
                <a16:creationId xmlns:a16="http://schemas.microsoft.com/office/drawing/2014/main" id="{B04FC620-D1CB-F6C0-3B5B-64CF1B2BA495}"/>
              </a:ext>
            </a:extLst>
          </p:cNvPr>
          <p:cNvSpPr txBox="1"/>
          <p:nvPr/>
        </p:nvSpPr>
        <p:spPr>
          <a:xfrm>
            <a:off x="7944223" y="847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solidFill>
              </a:rPr>
              <a:t>System Architecture </a:t>
            </a:r>
            <a:endParaRPr lang="en-GB" b="1">
              <a:solidFill>
                <a:schemeClr val="accent1"/>
              </a:solidFill>
            </a:endParaRPr>
          </a:p>
        </p:txBody>
      </p:sp>
      <p:pic>
        <p:nvPicPr>
          <p:cNvPr id="9" name="Content Placeholder 8" descr="A computer servers connected to each other&#10;&#10;Description automatically generated">
            <a:extLst>
              <a:ext uri="{FF2B5EF4-FFF2-40B4-BE49-F238E27FC236}">
                <a16:creationId xmlns:a16="http://schemas.microsoft.com/office/drawing/2014/main" id="{A32715BE-BE66-CE62-7912-D7E92575B80A}"/>
              </a:ext>
            </a:extLst>
          </p:cNvPr>
          <p:cNvPicPr>
            <a:picLocks noGrp="1" noChangeAspect="1"/>
          </p:cNvPicPr>
          <p:nvPr>
            <p:ph idx="1"/>
          </p:nvPr>
        </p:nvPicPr>
        <p:blipFill>
          <a:blip r:embed="rId2"/>
          <a:stretch>
            <a:fillRect/>
          </a:stretch>
        </p:blipFill>
        <p:spPr>
          <a:xfrm>
            <a:off x="514522" y="1763445"/>
            <a:ext cx="6166752" cy="3493381"/>
          </a:xfrm>
        </p:spPr>
      </p:pic>
    </p:spTree>
    <p:extLst>
      <p:ext uri="{BB962C8B-B14F-4D97-AF65-F5344CB8AC3E}">
        <p14:creationId xmlns:p14="http://schemas.microsoft.com/office/powerpoint/2010/main" val="54445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607BA9C-E25C-99D9-53B8-8BC843B57109}"/>
              </a:ext>
            </a:extLst>
          </p:cNvPr>
          <p:cNvSpPr>
            <a:spLocks noGrp="1"/>
          </p:cNvSpPr>
          <p:nvPr>
            <p:ph type="body" sz="quarter" idx="14"/>
          </p:nvPr>
        </p:nvSpPr>
        <p:spPr/>
        <p:txBody>
          <a:bodyPr/>
          <a:lstStyle/>
          <a:p>
            <a:r>
              <a:rPr lang="en-US"/>
              <a:t>Apache Kafka</a:t>
            </a:r>
          </a:p>
        </p:txBody>
      </p:sp>
    </p:spTree>
    <p:extLst>
      <p:ext uri="{BB962C8B-B14F-4D97-AF65-F5344CB8AC3E}">
        <p14:creationId xmlns:p14="http://schemas.microsoft.com/office/powerpoint/2010/main" val="2854928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a:t>Kafka: Processing Massive Log Data Streams</a:t>
            </a:r>
          </a:p>
        </p:txBody>
      </p:sp>
      <p:sp>
        <p:nvSpPr>
          <p:cNvPr id="5" name="Content Placeholder 4"/>
          <p:cNvSpPr>
            <a:spLocks noGrp="1"/>
          </p:cNvSpPr>
          <p:nvPr>
            <p:ph idx="1"/>
          </p:nvPr>
        </p:nvSpPr>
        <p:spPr/>
        <p:txBody>
          <a:bodyPr/>
          <a:lstStyle/>
          <a:p>
            <a:pPr marL="0" indent="0">
              <a:buNone/>
            </a:pPr>
            <a:r>
              <a:rPr lang="sv-SE" b="1">
                <a:latin typeface="+mj-lt"/>
              </a:rPr>
              <a:t># </a:t>
            </a:r>
            <a:r>
              <a:rPr lang="sv-SE" b="1"/>
              <a:t>The motivation of Kafka</a:t>
            </a:r>
          </a:p>
          <a:p>
            <a:r>
              <a:rPr lang="sv-SE"/>
              <a:t>Processing huge volumes of log data streams</a:t>
            </a:r>
          </a:p>
          <a:p>
            <a:r>
              <a:rPr lang="sv-SE"/>
              <a:t>Clicks, searches, page views, and mouse hoverings</a:t>
            </a:r>
          </a:p>
          <a:p>
            <a:r>
              <a:rPr lang="sv-SE"/>
              <a:t>Real-time and offline processing</a:t>
            </a:r>
          </a:p>
          <a:p>
            <a:pPr marL="0" indent="0">
              <a:buNone/>
            </a:pPr>
            <a:r>
              <a:rPr lang="sv-SE" b="1">
                <a:latin typeface="+mj-lt"/>
              </a:rPr>
              <a:t># </a:t>
            </a:r>
            <a:r>
              <a:rPr lang="sv-SE" b="1"/>
              <a:t>Tradditional Messaging Systems</a:t>
            </a:r>
          </a:p>
          <a:p>
            <a:r>
              <a:rPr lang="sv-SE"/>
              <a:t>Scalability and performance Issues</a:t>
            </a:r>
          </a:p>
          <a:p>
            <a:pPr lvl="1"/>
            <a:r>
              <a:rPr lang="sv-SE"/>
              <a:t>Low throughput</a:t>
            </a:r>
          </a:p>
          <a:p>
            <a:pPr lvl="1"/>
            <a:r>
              <a:rPr lang="sv-SE"/>
              <a:t>Weak in distributed support</a:t>
            </a:r>
          </a:p>
          <a:p>
            <a:pPr lvl="1"/>
            <a:r>
              <a:rPr lang="sv-SE"/>
              <a:t>Small message queues</a:t>
            </a:r>
          </a:p>
          <a:p>
            <a:r>
              <a:rPr lang="sv-SE"/>
              <a:t>Complexity of Enterprise Systems</a:t>
            </a:r>
          </a:p>
          <a:p>
            <a:pPr lvl="1"/>
            <a:r>
              <a:rPr lang="sv-SE"/>
              <a:t>Delivery gurantees</a:t>
            </a:r>
          </a:p>
        </p:txBody>
      </p:sp>
    </p:spTree>
    <p:extLst>
      <p:ext uri="{BB962C8B-B14F-4D97-AF65-F5344CB8AC3E}">
        <p14:creationId xmlns:p14="http://schemas.microsoft.com/office/powerpoint/2010/main" val="3133741250"/>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resentation25" id="{BADAB07B-2E68-4F48-911A-FC2225F93204}" vid="{784CDC78-43E6-457A-AA90-645E7526676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f7b98e5-da0d-4de0-a63c-89173ecd1dc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86ADA7C3D1D11B4B9AE34881ED84F401" ma:contentTypeVersion="8" ma:contentTypeDescription="Skapa ett nytt dokument." ma:contentTypeScope="" ma:versionID="67e952e4b5eb4a20252f24239fd1d8cb">
  <xsd:schema xmlns:xsd="http://www.w3.org/2001/XMLSchema" xmlns:xs="http://www.w3.org/2001/XMLSchema" xmlns:p="http://schemas.microsoft.com/office/2006/metadata/properties" xmlns:ns3="ef7b98e5-da0d-4de0-a63c-89173ecd1dc5" xmlns:ns4="d4d7a0ed-1f02-4a10-bedb-32f78a47ca64" targetNamespace="http://schemas.microsoft.com/office/2006/metadata/properties" ma:root="true" ma:fieldsID="46c6c8b2ff880fa2dddd0a000e977c8e" ns3:_="" ns4:_="">
    <xsd:import namespace="ef7b98e5-da0d-4de0-a63c-89173ecd1dc5"/>
    <xsd:import namespace="d4d7a0ed-1f02-4a10-bedb-32f78a47ca64"/>
    <xsd:element name="properties">
      <xsd:complexType>
        <xsd:sequence>
          <xsd:element name="documentManagement">
            <xsd:complexType>
              <xsd:all>
                <xsd:element ref="ns3:_activity" minOccurs="0"/>
                <xsd:element ref="ns3:MediaServiceMetadata" minOccurs="0"/>
                <xsd:element ref="ns3:MediaServiceFastMetadata" minOccurs="0"/>
                <xsd:element ref="ns3:MediaServiceSearchProperties" minOccurs="0"/>
                <xsd:element ref="ns3:MediaServiceObjectDetectorVersion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7b98e5-da0d-4de0-a63c-89173ecd1dc5"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d7a0ed-1f02-4a10-bedb-32f78a47ca64" elementFormDefault="qualified">
    <xsd:import namespace="http://schemas.microsoft.com/office/2006/documentManagement/types"/>
    <xsd:import namespace="http://schemas.microsoft.com/office/infopath/2007/PartnerControls"/>
    <xsd:element name="SharedWithUsers" ma:index="13"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lat med information" ma:internalName="SharedWithDetails" ma:readOnly="true">
      <xsd:simpleType>
        <xsd:restriction base="dms:Note">
          <xsd:maxLength value="255"/>
        </xsd:restriction>
      </xsd:simpleType>
    </xsd:element>
    <xsd:element name="SharingHintHash" ma:index="15" nillable="true" ma:displayName="Delar tips,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0E6E3E-B43B-4CFA-A9EF-697AE81026E5}">
  <ds:schemaRefs>
    <ds:schemaRef ds:uri="d4d7a0ed-1f02-4a10-bedb-32f78a47ca64"/>
    <ds:schemaRef ds:uri="ef7b98e5-da0d-4de0-a63c-89173ecd1d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B83DA23-460D-471A-8486-6335447C0D0A}">
  <ds:schemaRefs>
    <ds:schemaRef ds:uri="d4d7a0ed-1f02-4a10-bedb-32f78a47ca64"/>
    <ds:schemaRef ds:uri="ef7b98e5-da0d-4de0-a63c-89173ecd1d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D00A022-11F1-43E0-B4A5-A38190C660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0ops_presentation_ID2221</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Office-tema</vt:lpstr>
      <vt:lpstr>Streaming</vt:lpstr>
      <vt:lpstr>PowerPoint Presentation</vt:lpstr>
      <vt:lpstr>Overview</vt:lpstr>
      <vt:lpstr>The evolution of Streaming</vt:lpstr>
      <vt:lpstr>PowerPoint Presentation</vt:lpstr>
      <vt:lpstr>D-Stream and Spark Streaming </vt:lpstr>
      <vt:lpstr>Spark Streaming</vt:lpstr>
      <vt:lpstr>PowerPoint Presentation</vt:lpstr>
      <vt:lpstr>Kafka: Processing Massive Log Data Streams</vt:lpstr>
      <vt:lpstr>Key Features of Kafka</vt:lpstr>
      <vt:lpstr>PowerPoint Presentation</vt:lpstr>
      <vt:lpstr>Google Dataflow Model: Challenges and Approach</vt:lpstr>
      <vt:lpstr>Google Dataflow Model: Balancing Data Processing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Ðúc Minh Pham</dc:creator>
  <cp:revision>2</cp:revision>
  <dcterms:created xsi:type="dcterms:W3CDTF">2023-10-20T22:31:20Z</dcterms:created>
  <dcterms:modified xsi:type="dcterms:W3CDTF">2023-12-01T15:45:17Z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0x01010086ADA7C3D1D11B4B9AE34881ED84F401</vt:lpwstr>
  </property>
</Properties>
</file>